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2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3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4"/>
  </p:notesMasterIdLst>
  <p:sldIdLst>
    <p:sldId id="257" r:id="rId3"/>
    <p:sldId id="258" r:id="rId4"/>
    <p:sldId id="282" r:id="rId5"/>
    <p:sldId id="283" r:id="rId6"/>
    <p:sldId id="284" r:id="rId7"/>
    <p:sldId id="287" r:id="rId8"/>
    <p:sldId id="288" r:id="rId9"/>
    <p:sldId id="289" r:id="rId10"/>
    <p:sldId id="291" r:id="rId11"/>
    <p:sldId id="292" r:id="rId12"/>
    <p:sldId id="293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俊" initials="陈" lastIdx="1" clrIdx="0"/>
  <p:cmAuthor id="2" name="lll" initials="l" lastIdx="1" clrIdx="1"/>
  <p:cmAuthor id="3" name="Administrator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592" y="68"/>
      </p:cViewPr>
      <p:guideLst>
        <p:guide orient="horz" pos="222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DDE</a:t>
            </a:r>
            <a:r>
              <a:rPr lang="zh-CN" altLang="en-US" dirty="0"/>
              <a:t>是什么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1AF4C-0959-4EF6-8231-D77EFBA2FC1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DDE</a:t>
            </a:r>
            <a:r>
              <a:rPr lang="zh-CN" altLang="en-US" dirty="0"/>
              <a:t>是什么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1AF4C-0959-4EF6-8231-D77EFBA2FC1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DDE</a:t>
            </a:r>
            <a:r>
              <a:rPr lang="zh-CN" altLang="en-US" dirty="0"/>
              <a:t>是什么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1AF4C-0959-4EF6-8231-D77EFBA2FC1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A403-E797-BD4E-BB99-CAE3D3C82764}" type="datetimeFigureOut">
              <a:rPr kumimoji="1" lang="zh-CN" altLang="en-US" smtClean="0"/>
              <a:t>2024/4/11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27DF5-DA08-844E-83F5-D739C1EF13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A403-E797-BD4E-BB99-CAE3D3C82764}" type="datetimeFigureOut">
              <a:rPr kumimoji="1" lang="zh-CN" altLang="en-US" smtClean="0"/>
              <a:t>2024/4/11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27DF5-DA08-844E-83F5-D739C1EF13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A403-E797-BD4E-BB99-CAE3D3C82764}" type="datetimeFigureOut">
              <a:rPr kumimoji="1" lang="zh-CN" altLang="en-US" smtClean="0"/>
              <a:t>2024/4/11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27DF5-DA08-844E-83F5-D739C1EF13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891FA-EBCE-9D45-B3E7-F55B1E6469A1}" type="datetimeFigureOut">
              <a:rPr kumimoji="1" lang="zh-CN" altLang="en-US" smtClean="0"/>
              <a:t>2024/4/11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546DC-DD2D-A940-A706-F6627B10989A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891FA-EBCE-9D45-B3E7-F55B1E6469A1}" type="datetimeFigureOut">
              <a:rPr kumimoji="1" lang="zh-CN" altLang="en-US" smtClean="0"/>
              <a:t>2024/4/11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546DC-DD2D-A940-A706-F6627B10989A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891FA-EBCE-9D45-B3E7-F55B1E6469A1}" type="datetimeFigureOut">
              <a:rPr kumimoji="1" lang="zh-CN" altLang="en-US" smtClean="0"/>
              <a:t>2024/4/11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546DC-DD2D-A940-A706-F6627B10989A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891FA-EBCE-9D45-B3E7-F55B1E6469A1}" type="datetimeFigureOut">
              <a:rPr kumimoji="1" lang="zh-CN" altLang="en-US" smtClean="0"/>
              <a:t>2024/4/11</a:t>
            </a:fld>
            <a:endParaRPr kumimoji="1"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546DC-DD2D-A940-A706-F6627B10989A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891FA-EBCE-9D45-B3E7-F55B1E6469A1}" type="datetimeFigureOut">
              <a:rPr kumimoji="1" lang="zh-CN" altLang="en-US" smtClean="0"/>
              <a:t>2024/4/11</a:t>
            </a:fld>
            <a:endParaRPr kumimoji="1"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546DC-DD2D-A940-A706-F6627B10989A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891FA-EBCE-9D45-B3E7-F55B1E6469A1}" type="datetimeFigureOut">
              <a:rPr kumimoji="1" lang="zh-CN" altLang="en-US" smtClean="0"/>
              <a:t>2024/4/11</a:t>
            </a:fld>
            <a:endParaRPr kumimoji="1"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546DC-DD2D-A940-A706-F6627B10989A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891FA-EBCE-9D45-B3E7-F55B1E6469A1}" type="datetimeFigureOut">
              <a:rPr kumimoji="1" lang="zh-CN" altLang="en-US" smtClean="0"/>
              <a:t>2024/4/11</a:t>
            </a:fld>
            <a:endParaRPr kumimoji="1"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546DC-DD2D-A940-A706-F6627B10989A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A403-E797-BD4E-BB99-CAE3D3C82764}" type="datetimeFigureOut">
              <a:rPr kumimoji="1" lang="zh-CN" altLang="en-US" smtClean="0"/>
              <a:t>2024/4/11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27DF5-DA08-844E-83F5-D739C1EF13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891FA-EBCE-9D45-B3E7-F55B1E6469A1}" type="datetimeFigureOut">
              <a:rPr kumimoji="1" lang="zh-CN" altLang="en-US" smtClean="0"/>
              <a:t>2024/4/11</a:t>
            </a:fld>
            <a:endParaRPr kumimoji="1"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546DC-DD2D-A940-A706-F6627B10989A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891FA-EBCE-9D45-B3E7-F55B1E6469A1}" type="datetimeFigureOut">
              <a:rPr kumimoji="1" lang="zh-CN" altLang="en-US" smtClean="0"/>
              <a:t>2024/4/11</a:t>
            </a:fld>
            <a:endParaRPr kumimoji="1"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546DC-DD2D-A940-A706-F6627B10989A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891FA-EBCE-9D45-B3E7-F55B1E6469A1}" type="datetimeFigureOut">
              <a:rPr kumimoji="1" lang="zh-CN" altLang="en-US" smtClean="0"/>
              <a:t>2024/4/11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546DC-DD2D-A940-A706-F6627B10989A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891FA-EBCE-9D45-B3E7-F55B1E6469A1}" type="datetimeFigureOut">
              <a:rPr kumimoji="1" lang="zh-CN" altLang="en-US" smtClean="0"/>
              <a:t>2024/4/11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546DC-DD2D-A940-A706-F6627B10989A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891FA-EBCE-9D45-B3E7-F55B1E6469A1}" type="datetimeFigureOut">
              <a:rPr kumimoji="1" lang="zh-CN" altLang="en-US" smtClean="0"/>
              <a:t>2024/4/11</a:t>
            </a:fld>
            <a:endParaRPr kumimoji="1"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546DC-DD2D-A940-A706-F6627B10989A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4"/>
          <p:cNvGrpSpPr>
            <a:grpSpLocks noChangeAspect="1"/>
          </p:cNvGrpSpPr>
          <p:nvPr userDrawn="1"/>
        </p:nvGrpSpPr>
        <p:grpSpPr bwMode="auto">
          <a:xfrm>
            <a:off x="5766317" y="1979038"/>
            <a:ext cx="2316419" cy="557143"/>
            <a:chOff x="2838" y="1917"/>
            <a:chExt cx="2004" cy="482"/>
          </a:xfrm>
          <a:solidFill>
            <a:schemeClr val="bg1"/>
          </a:solidFill>
        </p:grpSpPr>
        <p:sp>
          <p:nvSpPr>
            <p:cNvPr id="32" name="Freeform 5"/>
            <p:cNvSpPr/>
            <p:nvPr/>
          </p:nvSpPr>
          <p:spPr bwMode="auto">
            <a:xfrm>
              <a:off x="3174" y="1952"/>
              <a:ext cx="191" cy="302"/>
            </a:xfrm>
            <a:custGeom>
              <a:avLst/>
              <a:gdLst>
                <a:gd name="T0" fmla="*/ 97 w 100"/>
                <a:gd name="T1" fmla="*/ 25 h 156"/>
                <a:gd name="T2" fmla="*/ 98 w 100"/>
                <a:gd name="T3" fmla="*/ 138 h 156"/>
                <a:gd name="T4" fmla="*/ 85 w 100"/>
                <a:gd name="T5" fmla="*/ 153 h 156"/>
                <a:gd name="T6" fmla="*/ 49 w 100"/>
                <a:gd name="T7" fmla="*/ 117 h 156"/>
                <a:gd name="T8" fmla="*/ 57 w 100"/>
                <a:gd name="T9" fmla="*/ 123 h 156"/>
                <a:gd name="T10" fmla="*/ 57 w 100"/>
                <a:gd name="T11" fmla="*/ 119 h 156"/>
                <a:gd name="T12" fmla="*/ 77 w 100"/>
                <a:gd name="T13" fmla="*/ 134 h 156"/>
                <a:gd name="T14" fmla="*/ 83 w 100"/>
                <a:gd name="T15" fmla="*/ 121 h 156"/>
                <a:gd name="T16" fmla="*/ 76 w 100"/>
                <a:gd name="T17" fmla="*/ 31 h 156"/>
                <a:gd name="T18" fmla="*/ 66 w 100"/>
                <a:gd name="T19" fmla="*/ 7 h 156"/>
                <a:gd name="T20" fmla="*/ 0 w 100"/>
                <a:gd name="T21" fmla="*/ 28 h 156"/>
                <a:gd name="T22" fmla="*/ 1 w 100"/>
                <a:gd name="T23" fmla="*/ 26 h 156"/>
                <a:gd name="T24" fmla="*/ 58 w 100"/>
                <a:gd name="T25" fmla="*/ 4 h 156"/>
                <a:gd name="T26" fmla="*/ 97 w 100"/>
                <a:gd name="T27" fmla="*/ 2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56">
                  <a:moveTo>
                    <a:pt x="97" y="25"/>
                  </a:moveTo>
                  <a:cubicBezTo>
                    <a:pt x="87" y="33"/>
                    <a:pt x="100" y="117"/>
                    <a:pt x="98" y="138"/>
                  </a:cubicBezTo>
                  <a:cubicBezTo>
                    <a:pt x="96" y="153"/>
                    <a:pt x="93" y="156"/>
                    <a:pt x="85" y="153"/>
                  </a:cubicBezTo>
                  <a:cubicBezTo>
                    <a:pt x="75" y="149"/>
                    <a:pt x="51" y="124"/>
                    <a:pt x="49" y="117"/>
                  </a:cubicBezTo>
                  <a:cubicBezTo>
                    <a:pt x="50" y="117"/>
                    <a:pt x="55" y="122"/>
                    <a:pt x="57" y="123"/>
                  </a:cubicBezTo>
                  <a:cubicBezTo>
                    <a:pt x="57" y="121"/>
                    <a:pt x="56" y="121"/>
                    <a:pt x="57" y="119"/>
                  </a:cubicBezTo>
                  <a:cubicBezTo>
                    <a:pt x="61" y="123"/>
                    <a:pt x="74" y="133"/>
                    <a:pt x="77" y="134"/>
                  </a:cubicBezTo>
                  <a:cubicBezTo>
                    <a:pt x="84" y="134"/>
                    <a:pt x="81" y="126"/>
                    <a:pt x="83" y="121"/>
                  </a:cubicBezTo>
                  <a:cubicBezTo>
                    <a:pt x="82" y="103"/>
                    <a:pt x="75" y="47"/>
                    <a:pt x="76" y="31"/>
                  </a:cubicBezTo>
                  <a:cubicBezTo>
                    <a:pt x="75" y="20"/>
                    <a:pt x="75" y="10"/>
                    <a:pt x="66" y="7"/>
                  </a:cubicBezTo>
                  <a:cubicBezTo>
                    <a:pt x="42" y="8"/>
                    <a:pt x="23" y="28"/>
                    <a:pt x="0" y="28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8" y="17"/>
                    <a:pt x="58" y="4"/>
                    <a:pt x="58" y="4"/>
                  </a:cubicBezTo>
                  <a:cubicBezTo>
                    <a:pt x="73" y="0"/>
                    <a:pt x="97" y="4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3" name="Freeform 6"/>
            <p:cNvSpPr/>
            <p:nvPr/>
          </p:nvSpPr>
          <p:spPr bwMode="auto">
            <a:xfrm>
              <a:off x="3254" y="1985"/>
              <a:ext cx="48" cy="39"/>
            </a:xfrm>
            <a:custGeom>
              <a:avLst/>
              <a:gdLst>
                <a:gd name="T0" fmla="*/ 7 w 25"/>
                <a:gd name="T1" fmla="*/ 1 h 20"/>
                <a:gd name="T2" fmla="*/ 24 w 25"/>
                <a:gd name="T3" fmla="*/ 9 h 20"/>
                <a:gd name="T4" fmla="*/ 24 w 25"/>
                <a:gd name="T5" fmla="*/ 16 h 20"/>
                <a:gd name="T6" fmla="*/ 12 w 25"/>
                <a:gd name="T7" fmla="*/ 17 h 20"/>
                <a:gd name="T8" fmla="*/ 1 w 25"/>
                <a:gd name="T9" fmla="*/ 5 h 20"/>
                <a:gd name="T10" fmla="*/ 7 w 25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7" y="1"/>
                  </a:moveTo>
                  <a:cubicBezTo>
                    <a:pt x="12" y="2"/>
                    <a:pt x="17" y="1"/>
                    <a:pt x="24" y="9"/>
                  </a:cubicBezTo>
                  <a:cubicBezTo>
                    <a:pt x="25" y="11"/>
                    <a:pt x="25" y="13"/>
                    <a:pt x="24" y="16"/>
                  </a:cubicBezTo>
                  <a:cubicBezTo>
                    <a:pt x="23" y="18"/>
                    <a:pt x="15" y="20"/>
                    <a:pt x="12" y="17"/>
                  </a:cubicBezTo>
                  <a:cubicBezTo>
                    <a:pt x="9" y="13"/>
                    <a:pt x="2" y="8"/>
                    <a:pt x="1" y="5"/>
                  </a:cubicBezTo>
                  <a:cubicBezTo>
                    <a:pt x="0" y="2"/>
                    <a:pt x="5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4" name="Freeform 7"/>
            <p:cNvSpPr/>
            <p:nvPr/>
          </p:nvSpPr>
          <p:spPr bwMode="auto">
            <a:xfrm>
              <a:off x="3124" y="2020"/>
              <a:ext cx="27" cy="180"/>
            </a:xfrm>
            <a:custGeom>
              <a:avLst/>
              <a:gdLst>
                <a:gd name="T0" fmla="*/ 5 w 14"/>
                <a:gd name="T1" fmla="*/ 0 h 93"/>
                <a:gd name="T2" fmla="*/ 8 w 14"/>
                <a:gd name="T3" fmla="*/ 9 h 93"/>
                <a:gd name="T4" fmla="*/ 14 w 14"/>
                <a:gd name="T5" fmla="*/ 91 h 93"/>
                <a:gd name="T6" fmla="*/ 9 w 14"/>
                <a:gd name="T7" fmla="*/ 93 h 93"/>
                <a:gd name="T8" fmla="*/ 1 w 14"/>
                <a:gd name="T9" fmla="*/ 86 h 93"/>
                <a:gd name="T10" fmla="*/ 3 w 14"/>
                <a:gd name="T11" fmla="*/ 6 h 93"/>
                <a:gd name="T12" fmla="*/ 5 w 14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3">
                  <a:moveTo>
                    <a:pt x="5" y="0"/>
                  </a:moveTo>
                  <a:cubicBezTo>
                    <a:pt x="6" y="1"/>
                    <a:pt x="8" y="1"/>
                    <a:pt x="8" y="9"/>
                  </a:cubicBezTo>
                  <a:cubicBezTo>
                    <a:pt x="9" y="10"/>
                    <a:pt x="10" y="90"/>
                    <a:pt x="14" y="91"/>
                  </a:cubicBezTo>
                  <a:cubicBezTo>
                    <a:pt x="11" y="92"/>
                    <a:pt x="12" y="93"/>
                    <a:pt x="9" y="93"/>
                  </a:cubicBezTo>
                  <a:cubicBezTo>
                    <a:pt x="6" y="90"/>
                    <a:pt x="3" y="90"/>
                    <a:pt x="1" y="86"/>
                  </a:cubicBezTo>
                  <a:cubicBezTo>
                    <a:pt x="4" y="67"/>
                    <a:pt x="0" y="31"/>
                    <a:pt x="3" y="6"/>
                  </a:cubicBezTo>
                  <a:cubicBezTo>
                    <a:pt x="3" y="3"/>
                    <a:pt x="3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5" name="Freeform 8"/>
            <p:cNvSpPr/>
            <p:nvPr/>
          </p:nvSpPr>
          <p:spPr bwMode="auto">
            <a:xfrm>
              <a:off x="2838" y="2053"/>
              <a:ext cx="99" cy="46"/>
            </a:xfrm>
            <a:custGeom>
              <a:avLst/>
              <a:gdLst>
                <a:gd name="T0" fmla="*/ 52 w 52"/>
                <a:gd name="T1" fmla="*/ 24 h 24"/>
                <a:gd name="T2" fmla="*/ 33 w 52"/>
                <a:gd name="T3" fmla="*/ 16 h 24"/>
                <a:gd name="T4" fmla="*/ 17 w 52"/>
                <a:gd name="T5" fmla="*/ 9 h 24"/>
                <a:gd name="T6" fmla="*/ 0 w 52"/>
                <a:gd name="T7" fmla="*/ 0 h 24"/>
                <a:gd name="T8" fmla="*/ 20 w 52"/>
                <a:gd name="T9" fmla="*/ 2 h 24"/>
                <a:gd name="T10" fmla="*/ 44 w 52"/>
                <a:gd name="T11" fmla="*/ 15 h 24"/>
                <a:gd name="T12" fmla="*/ 52 w 5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4">
                  <a:moveTo>
                    <a:pt x="52" y="24"/>
                  </a:moveTo>
                  <a:cubicBezTo>
                    <a:pt x="43" y="24"/>
                    <a:pt x="42" y="22"/>
                    <a:pt x="33" y="16"/>
                  </a:cubicBezTo>
                  <a:cubicBezTo>
                    <a:pt x="31" y="14"/>
                    <a:pt x="27" y="11"/>
                    <a:pt x="17" y="9"/>
                  </a:cubicBezTo>
                  <a:cubicBezTo>
                    <a:pt x="14" y="6"/>
                    <a:pt x="3" y="4"/>
                    <a:pt x="0" y="0"/>
                  </a:cubicBezTo>
                  <a:cubicBezTo>
                    <a:pt x="8" y="0"/>
                    <a:pt x="14" y="0"/>
                    <a:pt x="20" y="2"/>
                  </a:cubicBezTo>
                  <a:cubicBezTo>
                    <a:pt x="22" y="4"/>
                    <a:pt x="34" y="6"/>
                    <a:pt x="44" y="15"/>
                  </a:cubicBezTo>
                  <a:cubicBezTo>
                    <a:pt x="48" y="18"/>
                    <a:pt x="51" y="19"/>
                    <a:pt x="5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2924" y="1917"/>
              <a:ext cx="164" cy="360"/>
            </a:xfrm>
            <a:custGeom>
              <a:avLst/>
              <a:gdLst>
                <a:gd name="T0" fmla="*/ 39 w 86"/>
                <a:gd name="T1" fmla="*/ 38 h 186"/>
                <a:gd name="T2" fmla="*/ 56 w 86"/>
                <a:gd name="T3" fmla="*/ 34 h 186"/>
                <a:gd name="T4" fmla="*/ 59 w 86"/>
                <a:gd name="T5" fmla="*/ 31 h 186"/>
                <a:gd name="T6" fmla="*/ 85 w 86"/>
                <a:gd name="T7" fmla="*/ 43 h 186"/>
                <a:gd name="T8" fmla="*/ 85 w 86"/>
                <a:gd name="T9" fmla="*/ 48 h 186"/>
                <a:gd name="T10" fmla="*/ 64 w 86"/>
                <a:gd name="T11" fmla="*/ 61 h 186"/>
                <a:gd name="T12" fmla="*/ 55 w 86"/>
                <a:gd name="T13" fmla="*/ 72 h 186"/>
                <a:gd name="T14" fmla="*/ 57 w 86"/>
                <a:gd name="T15" fmla="*/ 81 h 186"/>
                <a:gd name="T16" fmla="*/ 39 w 86"/>
                <a:gd name="T17" fmla="*/ 88 h 186"/>
                <a:gd name="T18" fmla="*/ 39 w 86"/>
                <a:gd name="T19" fmla="*/ 55 h 186"/>
                <a:gd name="T20" fmla="*/ 45 w 86"/>
                <a:gd name="T21" fmla="*/ 48 h 186"/>
                <a:gd name="T22" fmla="*/ 39 w 86"/>
                <a:gd name="T23" fmla="*/ 49 h 186"/>
                <a:gd name="T24" fmla="*/ 39 w 86"/>
                <a:gd name="T25" fmla="*/ 38 h 186"/>
                <a:gd name="T26" fmla="*/ 12 w 86"/>
                <a:gd name="T27" fmla="*/ 1 h 186"/>
                <a:gd name="T28" fmla="*/ 30 w 86"/>
                <a:gd name="T29" fmla="*/ 8 h 186"/>
                <a:gd name="T30" fmla="*/ 34 w 86"/>
                <a:gd name="T31" fmla="*/ 14 h 186"/>
                <a:gd name="T32" fmla="*/ 34 w 86"/>
                <a:gd name="T33" fmla="*/ 39 h 186"/>
                <a:gd name="T34" fmla="*/ 39 w 86"/>
                <a:gd name="T35" fmla="*/ 38 h 186"/>
                <a:gd name="T36" fmla="*/ 39 w 86"/>
                <a:gd name="T37" fmla="*/ 49 h 186"/>
                <a:gd name="T38" fmla="*/ 34 w 86"/>
                <a:gd name="T39" fmla="*/ 50 h 186"/>
                <a:gd name="T40" fmla="*/ 33 w 86"/>
                <a:gd name="T41" fmla="*/ 63 h 186"/>
                <a:gd name="T42" fmla="*/ 39 w 86"/>
                <a:gd name="T43" fmla="*/ 55 h 186"/>
                <a:gd name="T44" fmla="*/ 39 w 86"/>
                <a:gd name="T45" fmla="*/ 88 h 186"/>
                <a:gd name="T46" fmla="*/ 35 w 86"/>
                <a:gd name="T47" fmla="*/ 91 h 186"/>
                <a:gd name="T48" fmla="*/ 26 w 86"/>
                <a:gd name="T49" fmla="*/ 183 h 186"/>
                <a:gd name="T50" fmla="*/ 23 w 86"/>
                <a:gd name="T51" fmla="*/ 186 h 186"/>
                <a:gd name="T52" fmla="*/ 20 w 86"/>
                <a:gd name="T53" fmla="*/ 97 h 186"/>
                <a:gd name="T54" fmla="*/ 16 w 86"/>
                <a:gd name="T55" fmla="*/ 92 h 186"/>
                <a:gd name="T56" fmla="*/ 17 w 86"/>
                <a:gd name="T57" fmla="*/ 81 h 186"/>
                <a:gd name="T58" fmla="*/ 20 w 86"/>
                <a:gd name="T59" fmla="*/ 79 h 186"/>
                <a:gd name="T60" fmla="*/ 19 w 86"/>
                <a:gd name="T61" fmla="*/ 54 h 186"/>
                <a:gd name="T62" fmla="*/ 0 w 86"/>
                <a:gd name="T63" fmla="*/ 53 h 186"/>
                <a:gd name="T64" fmla="*/ 8 w 86"/>
                <a:gd name="T65" fmla="*/ 47 h 186"/>
                <a:gd name="T66" fmla="*/ 18 w 86"/>
                <a:gd name="T67" fmla="*/ 44 h 186"/>
                <a:gd name="T68" fmla="*/ 17 w 86"/>
                <a:gd name="T69" fmla="*/ 17 h 186"/>
                <a:gd name="T70" fmla="*/ 15 w 86"/>
                <a:gd name="T71" fmla="*/ 6 h 186"/>
                <a:gd name="T72" fmla="*/ 12 w 86"/>
                <a:gd name="T73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86">
                  <a:moveTo>
                    <a:pt x="39" y="38"/>
                  </a:moveTo>
                  <a:cubicBezTo>
                    <a:pt x="45" y="37"/>
                    <a:pt x="50" y="35"/>
                    <a:pt x="56" y="34"/>
                  </a:cubicBezTo>
                  <a:cubicBezTo>
                    <a:pt x="56" y="33"/>
                    <a:pt x="59" y="32"/>
                    <a:pt x="59" y="31"/>
                  </a:cubicBezTo>
                  <a:cubicBezTo>
                    <a:pt x="75" y="29"/>
                    <a:pt x="85" y="39"/>
                    <a:pt x="85" y="43"/>
                  </a:cubicBezTo>
                  <a:cubicBezTo>
                    <a:pt x="86" y="45"/>
                    <a:pt x="86" y="46"/>
                    <a:pt x="85" y="48"/>
                  </a:cubicBezTo>
                  <a:cubicBezTo>
                    <a:pt x="83" y="52"/>
                    <a:pt x="65" y="60"/>
                    <a:pt x="64" y="61"/>
                  </a:cubicBezTo>
                  <a:cubicBezTo>
                    <a:pt x="57" y="66"/>
                    <a:pt x="55" y="68"/>
                    <a:pt x="55" y="72"/>
                  </a:cubicBezTo>
                  <a:cubicBezTo>
                    <a:pt x="57" y="73"/>
                    <a:pt x="60" y="78"/>
                    <a:pt x="57" y="81"/>
                  </a:cubicBezTo>
                  <a:cubicBezTo>
                    <a:pt x="53" y="82"/>
                    <a:pt x="45" y="85"/>
                    <a:pt x="39" y="88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38"/>
                  </a:lnTo>
                  <a:close/>
                  <a:moveTo>
                    <a:pt x="12" y="1"/>
                  </a:moveTo>
                  <a:cubicBezTo>
                    <a:pt x="19" y="0"/>
                    <a:pt x="26" y="1"/>
                    <a:pt x="30" y="8"/>
                  </a:cubicBezTo>
                  <a:cubicBezTo>
                    <a:pt x="31" y="8"/>
                    <a:pt x="33" y="12"/>
                    <a:pt x="34" y="14"/>
                  </a:cubicBezTo>
                  <a:cubicBezTo>
                    <a:pt x="34" y="22"/>
                    <a:pt x="34" y="30"/>
                    <a:pt x="34" y="39"/>
                  </a:cubicBezTo>
                  <a:cubicBezTo>
                    <a:pt x="36" y="39"/>
                    <a:pt x="37" y="38"/>
                    <a:pt x="39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9"/>
                    <a:pt x="35" y="90"/>
                    <a:pt x="35" y="91"/>
                  </a:cubicBezTo>
                  <a:cubicBezTo>
                    <a:pt x="32" y="124"/>
                    <a:pt x="31" y="150"/>
                    <a:pt x="26" y="183"/>
                  </a:cubicBezTo>
                  <a:cubicBezTo>
                    <a:pt x="25" y="183"/>
                    <a:pt x="24" y="186"/>
                    <a:pt x="23" y="186"/>
                  </a:cubicBezTo>
                  <a:cubicBezTo>
                    <a:pt x="22" y="157"/>
                    <a:pt x="20" y="127"/>
                    <a:pt x="20" y="97"/>
                  </a:cubicBezTo>
                  <a:cubicBezTo>
                    <a:pt x="19" y="94"/>
                    <a:pt x="17" y="94"/>
                    <a:pt x="16" y="92"/>
                  </a:cubicBezTo>
                  <a:cubicBezTo>
                    <a:pt x="13" y="90"/>
                    <a:pt x="14" y="82"/>
                    <a:pt x="17" y="81"/>
                  </a:cubicBezTo>
                  <a:cubicBezTo>
                    <a:pt x="18" y="81"/>
                    <a:pt x="19" y="79"/>
                    <a:pt x="20" y="79"/>
                  </a:cubicBezTo>
                  <a:cubicBezTo>
                    <a:pt x="20" y="60"/>
                    <a:pt x="19" y="61"/>
                    <a:pt x="19" y="54"/>
                  </a:cubicBezTo>
                  <a:cubicBezTo>
                    <a:pt x="15" y="53"/>
                    <a:pt x="0" y="58"/>
                    <a:pt x="0" y="53"/>
                  </a:cubicBezTo>
                  <a:cubicBezTo>
                    <a:pt x="1" y="51"/>
                    <a:pt x="6" y="49"/>
                    <a:pt x="8" y="47"/>
                  </a:cubicBezTo>
                  <a:cubicBezTo>
                    <a:pt x="12" y="46"/>
                    <a:pt x="15" y="45"/>
                    <a:pt x="18" y="44"/>
                  </a:cubicBezTo>
                  <a:cubicBezTo>
                    <a:pt x="19" y="34"/>
                    <a:pt x="19" y="27"/>
                    <a:pt x="17" y="17"/>
                  </a:cubicBezTo>
                  <a:cubicBezTo>
                    <a:pt x="17" y="15"/>
                    <a:pt x="17" y="6"/>
                    <a:pt x="15" y="6"/>
                  </a:cubicBezTo>
                  <a:cubicBezTo>
                    <a:pt x="14" y="4"/>
                    <a:pt x="12" y="4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7" name="Freeform 10"/>
            <p:cNvSpPr>
              <a:spLocks noEditPoints="1"/>
            </p:cNvSpPr>
            <p:nvPr/>
          </p:nvSpPr>
          <p:spPr bwMode="auto">
            <a:xfrm>
              <a:off x="3155" y="2012"/>
              <a:ext cx="154" cy="176"/>
            </a:xfrm>
            <a:custGeom>
              <a:avLst/>
              <a:gdLst>
                <a:gd name="T0" fmla="*/ 62 w 81"/>
                <a:gd name="T1" fmla="*/ 38 h 91"/>
                <a:gd name="T2" fmla="*/ 67 w 81"/>
                <a:gd name="T3" fmla="*/ 28 h 91"/>
                <a:gd name="T4" fmla="*/ 78 w 81"/>
                <a:gd name="T5" fmla="*/ 36 h 91"/>
                <a:gd name="T6" fmla="*/ 70 w 81"/>
                <a:gd name="T7" fmla="*/ 51 h 91"/>
                <a:gd name="T8" fmla="*/ 81 w 81"/>
                <a:gd name="T9" fmla="*/ 79 h 91"/>
                <a:gd name="T10" fmla="*/ 78 w 81"/>
                <a:gd name="T11" fmla="*/ 80 h 91"/>
                <a:gd name="T12" fmla="*/ 65 w 81"/>
                <a:gd name="T13" fmla="*/ 57 h 91"/>
                <a:gd name="T14" fmla="*/ 50 w 81"/>
                <a:gd name="T15" fmla="*/ 72 h 91"/>
                <a:gd name="T16" fmla="*/ 52 w 81"/>
                <a:gd name="T17" fmla="*/ 74 h 91"/>
                <a:gd name="T18" fmla="*/ 59 w 81"/>
                <a:gd name="T19" fmla="*/ 77 h 91"/>
                <a:gd name="T20" fmla="*/ 59 w 81"/>
                <a:gd name="T21" fmla="*/ 83 h 91"/>
                <a:gd name="T22" fmla="*/ 49 w 81"/>
                <a:gd name="T23" fmla="*/ 85 h 91"/>
                <a:gd name="T24" fmla="*/ 46 w 81"/>
                <a:gd name="T25" fmla="*/ 87 h 91"/>
                <a:gd name="T26" fmla="*/ 44 w 81"/>
                <a:gd name="T27" fmla="*/ 89 h 91"/>
                <a:gd name="T28" fmla="*/ 44 w 81"/>
                <a:gd name="T29" fmla="*/ 63 h 91"/>
                <a:gd name="T30" fmla="*/ 58 w 81"/>
                <a:gd name="T31" fmla="*/ 43 h 91"/>
                <a:gd name="T32" fmla="*/ 53 w 81"/>
                <a:gd name="T33" fmla="*/ 40 h 91"/>
                <a:gd name="T34" fmla="*/ 44 w 81"/>
                <a:gd name="T35" fmla="*/ 51 h 91"/>
                <a:gd name="T36" fmla="*/ 44 w 81"/>
                <a:gd name="T37" fmla="*/ 43 h 91"/>
                <a:gd name="T38" fmla="*/ 45 w 81"/>
                <a:gd name="T39" fmla="*/ 40 h 91"/>
                <a:gd name="T40" fmla="*/ 44 w 81"/>
                <a:gd name="T41" fmla="*/ 40 h 91"/>
                <a:gd name="T42" fmla="*/ 44 w 81"/>
                <a:gd name="T43" fmla="*/ 32 h 91"/>
                <a:gd name="T44" fmla="*/ 46 w 81"/>
                <a:gd name="T45" fmla="*/ 35 h 91"/>
                <a:gd name="T46" fmla="*/ 50 w 81"/>
                <a:gd name="T47" fmla="*/ 39 h 91"/>
                <a:gd name="T48" fmla="*/ 51 w 81"/>
                <a:gd name="T49" fmla="*/ 36 h 91"/>
                <a:gd name="T50" fmla="*/ 44 w 81"/>
                <a:gd name="T51" fmla="*/ 27 h 91"/>
                <a:gd name="T52" fmla="*/ 44 w 81"/>
                <a:gd name="T53" fmla="*/ 3 h 91"/>
                <a:gd name="T54" fmla="*/ 48 w 81"/>
                <a:gd name="T55" fmla="*/ 7 h 91"/>
                <a:gd name="T56" fmla="*/ 44 w 81"/>
                <a:gd name="T57" fmla="*/ 19 h 91"/>
                <a:gd name="T58" fmla="*/ 62 w 81"/>
                <a:gd name="T59" fmla="*/ 38 h 91"/>
                <a:gd name="T60" fmla="*/ 44 w 81"/>
                <a:gd name="T61" fmla="*/ 89 h 91"/>
                <a:gd name="T62" fmla="*/ 33 w 81"/>
                <a:gd name="T63" fmla="*/ 91 h 91"/>
                <a:gd name="T64" fmla="*/ 12 w 81"/>
                <a:gd name="T65" fmla="*/ 77 h 91"/>
                <a:gd name="T66" fmla="*/ 13 w 81"/>
                <a:gd name="T67" fmla="*/ 77 h 91"/>
                <a:gd name="T68" fmla="*/ 44 w 81"/>
                <a:gd name="T69" fmla="*/ 63 h 91"/>
                <a:gd name="T70" fmla="*/ 44 w 81"/>
                <a:gd name="T71" fmla="*/ 89 h 91"/>
                <a:gd name="T72" fmla="*/ 44 w 81"/>
                <a:gd name="T73" fmla="*/ 51 h 91"/>
                <a:gd name="T74" fmla="*/ 44 w 81"/>
                <a:gd name="T75" fmla="*/ 43 h 91"/>
                <a:gd name="T76" fmla="*/ 26 w 81"/>
                <a:gd name="T77" fmla="*/ 59 h 91"/>
                <a:gd name="T78" fmla="*/ 18 w 81"/>
                <a:gd name="T79" fmla="*/ 64 h 91"/>
                <a:gd name="T80" fmla="*/ 41 w 81"/>
                <a:gd name="T81" fmla="*/ 38 h 91"/>
                <a:gd name="T82" fmla="*/ 44 w 81"/>
                <a:gd name="T83" fmla="*/ 40 h 91"/>
                <a:gd name="T84" fmla="*/ 44 w 81"/>
                <a:gd name="T85" fmla="*/ 32 h 91"/>
                <a:gd name="T86" fmla="*/ 36 w 81"/>
                <a:gd name="T87" fmla="*/ 25 h 91"/>
                <a:gd name="T88" fmla="*/ 40 w 81"/>
                <a:gd name="T89" fmla="*/ 23 h 91"/>
                <a:gd name="T90" fmla="*/ 44 w 81"/>
                <a:gd name="T91" fmla="*/ 27 h 91"/>
                <a:gd name="T92" fmla="*/ 44 w 81"/>
                <a:gd name="T93" fmla="*/ 3 h 91"/>
                <a:gd name="T94" fmla="*/ 42 w 81"/>
                <a:gd name="T95" fmla="*/ 3 h 91"/>
                <a:gd name="T96" fmla="*/ 21 w 81"/>
                <a:gd name="T97" fmla="*/ 0 h 91"/>
                <a:gd name="T98" fmla="*/ 15 w 81"/>
                <a:gd name="T99" fmla="*/ 7 h 91"/>
                <a:gd name="T100" fmla="*/ 23 w 81"/>
                <a:gd name="T101" fmla="*/ 7 h 91"/>
                <a:gd name="T102" fmla="*/ 22 w 81"/>
                <a:gd name="T103" fmla="*/ 9 h 91"/>
                <a:gd name="T104" fmla="*/ 13 w 81"/>
                <a:gd name="T105" fmla="*/ 9 h 91"/>
                <a:gd name="T106" fmla="*/ 21 w 81"/>
                <a:gd name="T107" fmla="*/ 17 h 91"/>
                <a:gd name="T108" fmla="*/ 5 w 81"/>
                <a:gd name="T109" fmla="*/ 29 h 91"/>
                <a:gd name="T110" fmla="*/ 4 w 81"/>
                <a:gd name="T111" fmla="*/ 30 h 91"/>
                <a:gd name="T112" fmla="*/ 11 w 81"/>
                <a:gd name="T113" fmla="*/ 45 h 91"/>
                <a:gd name="T114" fmla="*/ 32 w 81"/>
                <a:gd name="T115" fmla="*/ 28 h 91"/>
                <a:gd name="T116" fmla="*/ 34 w 81"/>
                <a:gd name="T117" fmla="*/ 34 h 91"/>
                <a:gd name="T118" fmla="*/ 1 w 81"/>
                <a:gd name="T119" fmla="*/ 69 h 91"/>
                <a:gd name="T120" fmla="*/ 7 w 81"/>
                <a:gd name="T121" fmla="*/ 77 h 91"/>
                <a:gd name="T122" fmla="*/ 44 w 81"/>
                <a:gd name="T123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91">
                  <a:moveTo>
                    <a:pt x="62" y="38"/>
                  </a:moveTo>
                  <a:cubicBezTo>
                    <a:pt x="64" y="34"/>
                    <a:pt x="67" y="32"/>
                    <a:pt x="67" y="28"/>
                  </a:cubicBezTo>
                  <a:cubicBezTo>
                    <a:pt x="72" y="30"/>
                    <a:pt x="75" y="31"/>
                    <a:pt x="78" y="36"/>
                  </a:cubicBezTo>
                  <a:cubicBezTo>
                    <a:pt x="79" y="45"/>
                    <a:pt x="70" y="48"/>
                    <a:pt x="70" y="51"/>
                  </a:cubicBezTo>
                  <a:cubicBezTo>
                    <a:pt x="72" y="60"/>
                    <a:pt x="80" y="71"/>
                    <a:pt x="81" y="79"/>
                  </a:cubicBezTo>
                  <a:cubicBezTo>
                    <a:pt x="81" y="80"/>
                    <a:pt x="79" y="81"/>
                    <a:pt x="78" y="80"/>
                  </a:cubicBezTo>
                  <a:cubicBezTo>
                    <a:pt x="73" y="76"/>
                    <a:pt x="67" y="64"/>
                    <a:pt x="65" y="57"/>
                  </a:cubicBezTo>
                  <a:cubicBezTo>
                    <a:pt x="62" y="61"/>
                    <a:pt x="57" y="66"/>
                    <a:pt x="50" y="72"/>
                  </a:cubicBezTo>
                  <a:cubicBezTo>
                    <a:pt x="51" y="74"/>
                    <a:pt x="51" y="73"/>
                    <a:pt x="52" y="74"/>
                  </a:cubicBezTo>
                  <a:cubicBezTo>
                    <a:pt x="56" y="75"/>
                    <a:pt x="57" y="75"/>
                    <a:pt x="59" y="77"/>
                  </a:cubicBezTo>
                  <a:cubicBezTo>
                    <a:pt x="60" y="79"/>
                    <a:pt x="59" y="82"/>
                    <a:pt x="59" y="83"/>
                  </a:cubicBezTo>
                  <a:cubicBezTo>
                    <a:pt x="58" y="85"/>
                    <a:pt x="54" y="84"/>
                    <a:pt x="49" y="85"/>
                  </a:cubicBezTo>
                  <a:cubicBezTo>
                    <a:pt x="48" y="86"/>
                    <a:pt x="47" y="87"/>
                    <a:pt x="46" y="87"/>
                  </a:cubicBezTo>
                  <a:cubicBezTo>
                    <a:pt x="45" y="88"/>
                    <a:pt x="45" y="89"/>
                    <a:pt x="44" y="8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55"/>
                    <a:pt x="58" y="45"/>
                    <a:pt x="58" y="43"/>
                  </a:cubicBezTo>
                  <a:cubicBezTo>
                    <a:pt x="56" y="42"/>
                    <a:pt x="56" y="41"/>
                    <a:pt x="53" y="40"/>
                  </a:cubicBezTo>
                  <a:cubicBezTo>
                    <a:pt x="53" y="42"/>
                    <a:pt x="49" y="46"/>
                    <a:pt x="44" y="51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5" y="33"/>
                    <a:pt x="46" y="34"/>
                    <a:pt x="46" y="35"/>
                  </a:cubicBezTo>
                  <a:cubicBezTo>
                    <a:pt x="50" y="37"/>
                    <a:pt x="48" y="36"/>
                    <a:pt x="50" y="39"/>
                  </a:cubicBezTo>
                  <a:cubicBezTo>
                    <a:pt x="52" y="39"/>
                    <a:pt x="51" y="38"/>
                    <a:pt x="51" y="36"/>
                  </a:cubicBezTo>
                  <a:cubicBezTo>
                    <a:pt x="49" y="34"/>
                    <a:pt x="47" y="30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4"/>
                    <a:pt x="47" y="6"/>
                    <a:pt x="48" y="7"/>
                  </a:cubicBezTo>
                  <a:cubicBezTo>
                    <a:pt x="50" y="14"/>
                    <a:pt x="49" y="16"/>
                    <a:pt x="44" y="19"/>
                  </a:cubicBezTo>
                  <a:cubicBezTo>
                    <a:pt x="50" y="26"/>
                    <a:pt x="52" y="33"/>
                    <a:pt x="62" y="38"/>
                  </a:cubicBezTo>
                  <a:close/>
                  <a:moveTo>
                    <a:pt x="44" y="89"/>
                  </a:moveTo>
                  <a:cubicBezTo>
                    <a:pt x="41" y="91"/>
                    <a:pt x="37" y="91"/>
                    <a:pt x="33" y="91"/>
                  </a:cubicBezTo>
                  <a:cubicBezTo>
                    <a:pt x="29" y="90"/>
                    <a:pt x="13" y="81"/>
                    <a:pt x="12" y="77"/>
                  </a:cubicBezTo>
                  <a:cubicBezTo>
                    <a:pt x="12" y="77"/>
                    <a:pt x="13" y="77"/>
                    <a:pt x="13" y="77"/>
                  </a:cubicBezTo>
                  <a:cubicBezTo>
                    <a:pt x="20" y="84"/>
                    <a:pt x="33" y="74"/>
                    <a:pt x="44" y="63"/>
                  </a:cubicBezTo>
                  <a:cubicBezTo>
                    <a:pt x="44" y="89"/>
                    <a:pt x="44" y="89"/>
                    <a:pt x="44" y="89"/>
                  </a:cubicBezTo>
                  <a:close/>
                  <a:moveTo>
                    <a:pt x="44" y="51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1" y="47"/>
                    <a:pt x="33" y="54"/>
                    <a:pt x="26" y="59"/>
                  </a:cubicBezTo>
                  <a:cubicBezTo>
                    <a:pt x="24" y="60"/>
                    <a:pt x="20" y="64"/>
                    <a:pt x="18" y="64"/>
                  </a:cubicBezTo>
                  <a:cubicBezTo>
                    <a:pt x="22" y="58"/>
                    <a:pt x="36" y="48"/>
                    <a:pt x="41" y="38"/>
                  </a:cubicBezTo>
                  <a:cubicBezTo>
                    <a:pt x="42" y="39"/>
                    <a:pt x="43" y="39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0"/>
                    <a:pt x="40" y="28"/>
                    <a:pt x="36" y="25"/>
                  </a:cubicBezTo>
                  <a:cubicBezTo>
                    <a:pt x="37" y="25"/>
                    <a:pt x="39" y="23"/>
                    <a:pt x="40" y="23"/>
                  </a:cubicBezTo>
                  <a:cubicBezTo>
                    <a:pt x="42" y="24"/>
                    <a:pt x="43" y="25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1" y="3"/>
                    <a:pt x="25" y="0"/>
                    <a:pt x="21" y="0"/>
                  </a:cubicBezTo>
                  <a:cubicBezTo>
                    <a:pt x="17" y="1"/>
                    <a:pt x="14" y="2"/>
                    <a:pt x="15" y="7"/>
                  </a:cubicBezTo>
                  <a:cubicBezTo>
                    <a:pt x="16" y="8"/>
                    <a:pt x="20" y="8"/>
                    <a:pt x="23" y="7"/>
                  </a:cubicBezTo>
                  <a:cubicBezTo>
                    <a:pt x="24" y="8"/>
                    <a:pt x="23" y="9"/>
                    <a:pt x="22" y="9"/>
                  </a:cubicBezTo>
                  <a:cubicBezTo>
                    <a:pt x="18" y="10"/>
                    <a:pt x="17" y="9"/>
                    <a:pt x="13" y="9"/>
                  </a:cubicBezTo>
                  <a:cubicBezTo>
                    <a:pt x="9" y="9"/>
                    <a:pt x="18" y="15"/>
                    <a:pt x="21" y="17"/>
                  </a:cubicBezTo>
                  <a:cubicBezTo>
                    <a:pt x="20" y="21"/>
                    <a:pt x="10" y="30"/>
                    <a:pt x="5" y="29"/>
                  </a:cubicBezTo>
                  <a:cubicBezTo>
                    <a:pt x="5" y="30"/>
                    <a:pt x="5" y="29"/>
                    <a:pt x="4" y="30"/>
                  </a:cubicBezTo>
                  <a:cubicBezTo>
                    <a:pt x="4" y="36"/>
                    <a:pt x="4" y="43"/>
                    <a:pt x="11" y="45"/>
                  </a:cubicBezTo>
                  <a:cubicBezTo>
                    <a:pt x="15" y="42"/>
                    <a:pt x="29" y="33"/>
                    <a:pt x="32" y="28"/>
                  </a:cubicBezTo>
                  <a:cubicBezTo>
                    <a:pt x="36" y="31"/>
                    <a:pt x="34" y="33"/>
                    <a:pt x="34" y="34"/>
                  </a:cubicBezTo>
                  <a:cubicBezTo>
                    <a:pt x="26" y="45"/>
                    <a:pt x="10" y="59"/>
                    <a:pt x="1" y="69"/>
                  </a:cubicBezTo>
                  <a:cubicBezTo>
                    <a:pt x="0" y="76"/>
                    <a:pt x="0" y="79"/>
                    <a:pt x="7" y="77"/>
                  </a:cubicBezTo>
                  <a:cubicBezTo>
                    <a:pt x="10" y="78"/>
                    <a:pt x="31" y="62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8" name="Freeform 11"/>
            <p:cNvSpPr/>
            <p:nvPr/>
          </p:nvSpPr>
          <p:spPr bwMode="auto">
            <a:xfrm>
              <a:off x="4241" y="1931"/>
              <a:ext cx="280" cy="191"/>
            </a:xfrm>
            <a:custGeom>
              <a:avLst/>
              <a:gdLst>
                <a:gd name="T0" fmla="*/ 29 w 147"/>
                <a:gd name="T1" fmla="*/ 27 h 99"/>
                <a:gd name="T2" fmla="*/ 50 w 147"/>
                <a:gd name="T3" fmla="*/ 67 h 99"/>
                <a:gd name="T4" fmla="*/ 59 w 147"/>
                <a:gd name="T5" fmla="*/ 64 h 99"/>
                <a:gd name="T6" fmla="*/ 44 w 147"/>
                <a:gd name="T7" fmla="*/ 19 h 99"/>
                <a:gd name="T8" fmla="*/ 60 w 147"/>
                <a:gd name="T9" fmla="*/ 35 h 99"/>
                <a:gd name="T10" fmla="*/ 66 w 147"/>
                <a:gd name="T11" fmla="*/ 56 h 99"/>
                <a:gd name="T12" fmla="*/ 69 w 147"/>
                <a:gd name="T13" fmla="*/ 51 h 99"/>
                <a:gd name="T14" fmla="*/ 70 w 147"/>
                <a:gd name="T15" fmla="*/ 45 h 99"/>
                <a:gd name="T16" fmla="*/ 66 w 147"/>
                <a:gd name="T17" fmla="*/ 40 h 99"/>
                <a:gd name="T18" fmla="*/ 72 w 147"/>
                <a:gd name="T19" fmla="*/ 40 h 99"/>
                <a:gd name="T20" fmla="*/ 73 w 147"/>
                <a:gd name="T21" fmla="*/ 30 h 99"/>
                <a:gd name="T22" fmla="*/ 63 w 147"/>
                <a:gd name="T23" fmla="*/ 16 h 99"/>
                <a:gd name="T24" fmla="*/ 66 w 147"/>
                <a:gd name="T25" fmla="*/ 5 h 99"/>
                <a:gd name="T26" fmla="*/ 80 w 147"/>
                <a:gd name="T27" fmla="*/ 15 h 99"/>
                <a:gd name="T28" fmla="*/ 87 w 147"/>
                <a:gd name="T29" fmla="*/ 39 h 99"/>
                <a:gd name="T30" fmla="*/ 82 w 147"/>
                <a:gd name="T31" fmla="*/ 50 h 99"/>
                <a:gd name="T32" fmla="*/ 77 w 147"/>
                <a:gd name="T33" fmla="*/ 58 h 99"/>
                <a:gd name="T34" fmla="*/ 99 w 147"/>
                <a:gd name="T35" fmla="*/ 53 h 99"/>
                <a:gd name="T36" fmla="*/ 94 w 147"/>
                <a:gd name="T37" fmla="*/ 40 h 99"/>
                <a:gd name="T38" fmla="*/ 99 w 147"/>
                <a:gd name="T39" fmla="*/ 38 h 99"/>
                <a:gd name="T40" fmla="*/ 104 w 147"/>
                <a:gd name="T41" fmla="*/ 37 h 99"/>
                <a:gd name="T42" fmla="*/ 98 w 147"/>
                <a:gd name="T43" fmla="*/ 23 h 99"/>
                <a:gd name="T44" fmla="*/ 101 w 147"/>
                <a:gd name="T45" fmla="*/ 19 h 99"/>
                <a:gd name="T46" fmla="*/ 105 w 147"/>
                <a:gd name="T47" fmla="*/ 15 h 99"/>
                <a:gd name="T48" fmla="*/ 96 w 147"/>
                <a:gd name="T49" fmla="*/ 6 h 99"/>
                <a:gd name="T50" fmla="*/ 104 w 147"/>
                <a:gd name="T51" fmla="*/ 3 h 99"/>
                <a:gd name="T52" fmla="*/ 111 w 147"/>
                <a:gd name="T53" fmla="*/ 2 h 99"/>
                <a:gd name="T54" fmla="*/ 120 w 147"/>
                <a:gd name="T55" fmla="*/ 19 h 99"/>
                <a:gd name="T56" fmla="*/ 114 w 147"/>
                <a:gd name="T57" fmla="*/ 32 h 99"/>
                <a:gd name="T58" fmla="*/ 112 w 147"/>
                <a:gd name="T59" fmla="*/ 49 h 99"/>
                <a:gd name="T60" fmla="*/ 143 w 147"/>
                <a:gd name="T61" fmla="*/ 56 h 99"/>
                <a:gd name="T62" fmla="*/ 130 w 147"/>
                <a:gd name="T63" fmla="*/ 63 h 99"/>
                <a:gd name="T64" fmla="*/ 119 w 147"/>
                <a:gd name="T65" fmla="*/ 58 h 99"/>
                <a:gd name="T66" fmla="*/ 127 w 147"/>
                <a:gd name="T67" fmla="*/ 55 h 99"/>
                <a:gd name="T68" fmla="*/ 109 w 147"/>
                <a:gd name="T69" fmla="*/ 59 h 99"/>
                <a:gd name="T70" fmla="*/ 108 w 147"/>
                <a:gd name="T71" fmla="*/ 63 h 99"/>
                <a:gd name="T72" fmla="*/ 98 w 147"/>
                <a:gd name="T73" fmla="*/ 60 h 99"/>
                <a:gd name="T74" fmla="*/ 79 w 147"/>
                <a:gd name="T75" fmla="*/ 64 h 99"/>
                <a:gd name="T76" fmla="*/ 65 w 147"/>
                <a:gd name="T77" fmla="*/ 74 h 99"/>
                <a:gd name="T78" fmla="*/ 58 w 147"/>
                <a:gd name="T79" fmla="*/ 71 h 99"/>
                <a:gd name="T80" fmla="*/ 53 w 147"/>
                <a:gd name="T81" fmla="*/ 80 h 99"/>
                <a:gd name="T82" fmla="*/ 48 w 147"/>
                <a:gd name="T83" fmla="*/ 76 h 99"/>
                <a:gd name="T84" fmla="*/ 25 w 147"/>
                <a:gd name="T85" fmla="*/ 86 h 99"/>
                <a:gd name="T86" fmla="*/ 19 w 147"/>
                <a:gd name="T87" fmla="*/ 94 h 99"/>
                <a:gd name="T88" fmla="*/ 8 w 147"/>
                <a:gd name="T89" fmla="*/ 98 h 99"/>
                <a:gd name="T90" fmla="*/ 4 w 147"/>
                <a:gd name="T91" fmla="*/ 88 h 99"/>
                <a:gd name="T92" fmla="*/ 16 w 147"/>
                <a:gd name="T93" fmla="*/ 74 h 99"/>
                <a:gd name="T94" fmla="*/ 25 w 147"/>
                <a:gd name="T95" fmla="*/ 76 h 99"/>
                <a:gd name="T96" fmla="*/ 48 w 147"/>
                <a:gd name="T97" fmla="*/ 66 h 99"/>
                <a:gd name="T98" fmla="*/ 31 w 147"/>
                <a:gd name="T9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7" h="99">
                  <a:moveTo>
                    <a:pt x="31" y="33"/>
                  </a:moveTo>
                  <a:cubicBezTo>
                    <a:pt x="31" y="33"/>
                    <a:pt x="18" y="23"/>
                    <a:pt x="29" y="27"/>
                  </a:cubicBezTo>
                  <a:cubicBezTo>
                    <a:pt x="29" y="27"/>
                    <a:pt x="40" y="30"/>
                    <a:pt x="46" y="48"/>
                  </a:cubicBezTo>
                  <a:cubicBezTo>
                    <a:pt x="46" y="48"/>
                    <a:pt x="51" y="60"/>
                    <a:pt x="50" y="67"/>
                  </a:cubicBezTo>
                  <a:cubicBezTo>
                    <a:pt x="50" y="67"/>
                    <a:pt x="50" y="69"/>
                    <a:pt x="53" y="68"/>
                  </a:cubicBezTo>
                  <a:cubicBezTo>
                    <a:pt x="53" y="68"/>
                    <a:pt x="59" y="68"/>
                    <a:pt x="59" y="64"/>
                  </a:cubicBezTo>
                  <a:cubicBezTo>
                    <a:pt x="59" y="64"/>
                    <a:pt x="61" y="50"/>
                    <a:pt x="51" y="28"/>
                  </a:cubicBezTo>
                  <a:cubicBezTo>
                    <a:pt x="51" y="28"/>
                    <a:pt x="48" y="20"/>
                    <a:pt x="44" y="19"/>
                  </a:cubicBezTo>
                  <a:cubicBezTo>
                    <a:pt x="44" y="19"/>
                    <a:pt x="42" y="16"/>
                    <a:pt x="45" y="18"/>
                  </a:cubicBezTo>
                  <a:cubicBezTo>
                    <a:pt x="45" y="18"/>
                    <a:pt x="56" y="20"/>
                    <a:pt x="60" y="35"/>
                  </a:cubicBezTo>
                  <a:cubicBezTo>
                    <a:pt x="60" y="35"/>
                    <a:pt x="63" y="47"/>
                    <a:pt x="64" y="56"/>
                  </a:cubicBezTo>
                  <a:cubicBezTo>
                    <a:pt x="64" y="56"/>
                    <a:pt x="65" y="60"/>
                    <a:pt x="66" y="56"/>
                  </a:cubicBezTo>
                  <a:cubicBezTo>
                    <a:pt x="66" y="56"/>
                    <a:pt x="67" y="54"/>
                    <a:pt x="69" y="53"/>
                  </a:cubicBezTo>
                  <a:cubicBezTo>
                    <a:pt x="69" y="53"/>
                    <a:pt x="70" y="52"/>
                    <a:pt x="69" y="51"/>
                  </a:cubicBezTo>
                  <a:cubicBezTo>
                    <a:pt x="69" y="51"/>
                    <a:pt x="69" y="48"/>
                    <a:pt x="70" y="48"/>
                  </a:cubicBezTo>
                  <a:cubicBezTo>
                    <a:pt x="70" y="48"/>
                    <a:pt x="72" y="47"/>
                    <a:pt x="70" y="45"/>
                  </a:cubicBezTo>
                  <a:cubicBezTo>
                    <a:pt x="70" y="45"/>
                    <a:pt x="69" y="43"/>
                    <a:pt x="67" y="43"/>
                  </a:cubicBezTo>
                  <a:cubicBezTo>
                    <a:pt x="67" y="43"/>
                    <a:pt x="60" y="37"/>
                    <a:pt x="66" y="40"/>
                  </a:cubicBezTo>
                  <a:cubicBezTo>
                    <a:pt x="66" y="40"/>
                    <a:pt x="69" y="41"/>
                    <a:pt x="70" y="42"/>
                  </a:cubicBezTo>
                  <a:cubicBezTo>
                    <a:pt x="70" y="42"/>
                    <a:pt x="72" y="44"/>
                    <a:pt x="72" y="40"/>
                  </a:cubicBezTo>
                  <a:cubicBezTo>
                    <a:pt x="72" y="40"/>
                    <a:pt x="74" y="32"/>
                    <a:pt x="75" y="31"/>
                  </a:cubicBezTo>
                  <a:cubicBezTo>
                    <a:pt x="75" y="31"/>
                    <a:pt x="76" y="27"/>
                    <a:pt x="73" y="30"/>
                  </a:cubicBezTo>
                  <a:cubicBezTo>
                    <a:pt x="73" y="30"/>
                    <a:pt x="69" y="32"/>
                    <a:pt x="67" y="26"/>
                  </a:cubicBezTo>
                  <a:cubicBezTo>
                    <a:pt x="67" y="26"/>
                    <a:pt x="59" y="19"/>
                    <a:pt x="63" y="16"/>
                  </a:cubicBezTo>
                  <a:cubicBezTo>
                    <a:pt x="63" y="16"/>
                    <a:pt x="68" y="11"/>
                    <a:pt x="64" y="7"/>
                  </a:cubicBezTo>
                  <a:cubicBezTo>
                    <a:pt x="64" y="7"/>
                    <a:pt x="60" y="2"/>
                    <a:pt x="66" y="5"/>
                  </a:cubicBezTo>
                  <a:cubicBezTo>
                    <a:pt x="66" y="5"/>
                    <a:pt x="71" y="7"/>
                    <a:pt x="76" y="12"/>
                  </a:cubicBezTo>
                  <a:cubicBezTo>
                    <a:pt x="76" y="12"/>
                    <a:pt x="75" y="14"/>
                    <a:pt x="80" y="15"/>
                  </a:cubicBezTo>
                  <a:cubicBezTo>
                    <a:pt x="80" y="15"/>
                    <a:pt x="97" y="18"/>
                    <a:pt x="94" y="28"/>
                  </a:cubicBezTo>
                  <a:cubicBezTo>
                    <a:pt x="94" y="28"/>
                    <a:pt x="87" y="34"/>
                    <a:pt x="87" y="39"/>
                  </a:cubicBezTo>
                  <a:cubicBezTo>
                    <a:pt x="87" y="39"/>
                    <a:pt x="85" y="44"/>
                    <a:pt x="83" y="45"/>
                  </a:cubicBezTo>
                  <a:cubicBezTo>
                    <a:pt x="83" y="45"/>
                    <a:pt x="82" y="45"/>
                    <a:pt x="82" y="50"/>
                  </a:cubicBezTo>
                  <a:cubicBezTo>
                    <a:pt x="82" y="50"/>
                    <a:pt x="83" y="51"/>
                    <a:pt x="81" y="52"/>
                  </a:cubicBezTo>
                  <a:cubicBezTo>
                    <a:pt x="81" y="52"/>
                    <a:pt x="79" y="55"/>
                    <a:pt x="77" y="58"/>
                  </a:cubicBezTo>
                  <a:cubicBezTo>
                    <a:pt x="77" y="58"/>
                    <a:pt x="72" y="62"/>
                    <a:pt x="76" y="60"/>
                  </a:cubicBezTo>
                  <a:cubicBezTo>
                    <a:pt x="76" y="60"/>
                    <a:pt x="92" y="55"/>
                    <a:pt x="99" y="53"/>
                  </a:cubicBezTo>
                  <a:cubicBezTo>
                    <a:pt x="99" y="53"/>
                    <a:pt x="104" y="51"/>
                    <a:pt x="100" y="48"/>
                  </a:cubicBezTo>
                  <a:cubicBezTo>
                    <a:pt x="100" y="48"/>
                    <a:pt x="95" y="43"/>
                    <a:pt x="94" y="40"/>
                  </a:cubicBezTo>
                  <a:cubicBezTo>
                    <a:pt x="94" y="40"/>
                    <a:pt x="92" y="35"/>
                    <a:pt x="95" y="37"/>
                  </a:cubicBezTo>
                  <a:cubicBezTo>
                    <a:pt x="95" y="37"/>
                    <a:pt x="98" y="40"/>
                    <a:pt x="99" y="38"/>
                  </a:cubicBezTo>
                  <a:cubicBezTo>
                    <a:pt x="99" y="38"/>
                    <a:pt x="98" y="37"/>
                    <a:pt x="101" y="38"/>
                  </a:cubicBezTo>
                  <a:cubicBezTo>
                    <a:pt x="101" y="38"/>
                    <a:pt x="104" y="40"/>
                    <a:pt x="104" y="37"/>
                  </a:cubicBezTo>
                  <a:cubicBezTo>
                    <a:pt x="104" y="37"/>
                    <a:pt x="107" y="31"/>
                    <a:pt x="104" y="32"/>
                  </a:cubicBezTo>
                  <a:cubicBezTo>
                    <a:pt x="104" y="32"/>
                    <a:pt x="98" y="28"/>
                    <a:pt x="98" y="23"/>
                  </a:cubicBezTo>
                  <a:cubicBezTo>
                    <a:pt x="98" y="23"/>
                    <a:pt x="97" y="20"/>
                    <a:pt x="98" y="19"/>
                  </a:cubicBezTo>
                  <a:cubicBezTo>
                    <a:pt x="98" y="19"/>
                    <a:pt x="99" y="17"/>
                    <a:pt x="101" y="19"/>
                  </a:cubicBezTo>
                  <a:cubicBezTo>
                    <a:pt x="101" y="19"/>
                    <a:pt x="105" y="27"/>
                    <a:pt x="105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6" y="12"/>
                    <a:pt x="100" y="12"/>
                  </a:cubicBezTo>
                  <a:cubicBezTo>
                    <a:pt x="100" y="12"/>
                    <a:pt x="90" y="7"/>
                    <a:pt x="96" y="6"/>
                  </a:cubicBezTo>
                  <a:cubicBezTo>
                    <a:pt x="96" y="6"/>
                    <a:pt x="100" y="7"/>
                    <a:pt x="99" y="4"/>
                  </a:cubicBezTo>
                  <a:cubicBezTo>
                    <a:pt x="99" y="4"/>
                    <a:pt x="99" y="3"/>
                    <a:pt x="104" y="3"/>
                  </a:cubicBezTo>
                  <a:cubicBezTo>
                    <a:pt x="104" y="3"/>
                    <a:pt x="105" y="3"/>
                    <a:pt x="106" y="1"/>
                  </a:cubicBezTo>
                  <a:cubicBezTo>
                    <a:pt x="106" y="1"/>
                    <a:pt x="107" y="0"/>
                    <a:pt x="111" y="2"/>
                  </a:cubicBezTo>
                  <a:cubicBezTo>
                    <a:pt x="111" y="2"/>
                    <a:pt x="127" y="6"/>
                    <a:pt x="124" y="14"/>
                  </a:cubicBezTo>
                  <a:cubicBezTo>
                    <a:pt x="124" y="14"/>
                    <a:pt x="123" y="18"/>
                    <a:pt x="120" y="19"/>
                  </a:cubicBezTo>
                  <a:cubicBezTo>
                    <a:pt x="120" y="19"/>
                    <a:pt x="119" y="18"/>
                    <a:pt x="116" y="26"/>
                  </a:cubicBezTo>
                  <a:cubicBezTo>
                    <a:pt x="116" y="26"/>
                    <a:pt x="114" y="29"/>
                    <a:pt x="114" y="32"/>
                  </a:cubicBezTo>
                  <a:cubicBezTo>
                    <a:pt x="114" y="32"/>
                    <a:pt x="115" y="38"/>
                    <a:pt x="113" y="41"/>
                  </a:cubicBezTo>
                  <a:cubicBezTo>
                    <a:pt x="113" y="41"/>
                    <a:pt x="113" y="47"/>
                    <a:pt x="112" y="49"/>
                  </a:cubicBezTo>
                  <a:cubicBezTo>
                    <a:pt x="112" y="49"/>
                    <a:pt x="111" y="52"/>
                    <a:pt x="114" y="51"/>
                  </a:cubicBezTo>
                  <a:cubicBezTo>
                    <a:pt x="114" y="51"/>
                    <a:pt x="136" y="46"/>
                    <a:pt x="143" y="56"/>
                  </a:cubicBezTo>
                  <a:cubicBezTo>
                    <a:pt x="143" y="56"/>
                    <a:pt x="147" y="58"/>
                    <a:pt x="136" y="62"/>
                  </a:cubicBezTo>
                  <a:cubicBezTo>
                    <a:pt x="136" y="62"/>
                    <a:pt x="132" y="64"/>
                    <a:pt x="130" y="63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3" y="59"/>
                    <a:pt x="119" y="58"/>
                  </a:cubicBezTo>
                  <a:cubicBezTo>
                    <a:pt x="119" y="58"/>
                    <a:pt x="127" y="58"/>
                    <a:pt x="128" y="56"/>
                  </a:cubicBezTo>
                  <a:cubicBezTo>
                    <a:pt x="128" y="56"/>
                    <a:pt x="131" y="54"/>
                    <a:pt x="127" y="55"/>
                  </a:cubicBezTo>
                  <a:cubicBezTo>
                    <a:pt x="127" y="55"/>
                    <a:pt x="118" y="56"/>
                    <a:pt x="115" y="55"/>
                  </a:cubicBezTo>
                  <a:cubicBezTo>
                    <a:pt x="115" y="55"/>
                    <a:pt x="110" y="55"/>
                    <a:pt x="109" y="59"/>
                  </a:cubicBezTo>
                  <a:cubicBezTo>
                    <a:pt x="109" y="59"/>
                    <a:pt x="110" y="60"/>
                    <a:pt x="108" y="61"/>
                  </a:cubicBezTo>
                  <a:cubicBezTo>
                    <a:pt x="108" y="61"/>
                    <a:pt x="108" y="61"/>
                    <a:pt x="108" y="63"/>
                  </a:cubicBezTo>
                  <a:cubicBezTo>
                    <a:pt x="108" y="63"/>
                    <a:pt x="108" y="70"/>
                    <a:pt x="102" y="66"/>
                  </a:cubicBezTo>
                  <a:cubicBezTo>
                    <a:pt x="102" y="66"/>
                    <a:pt x="97" y="64"/>
                    <a:pt x="98" y="60"/>
                  </a:cubicBezTo>
                  <a:cubicBezTo>
                    <a:pt x="98" y="60"/>
                    <a:pt x="99" y="56"/>
                    <a:pt x="95" y="58"/>
                  </a:cubicBezTo>
                  <a:cubicBezTo>
                    <a:pt x="95" y="58"/>
                    <a:pt x="84" y="63"/>
                    <a:pt x="79" y="64"/>
                  </a:cubicBezTo>
                  <a:cubicBezTo>
                    <a:pt x="79" y="64"/>
                    <a:pt x="65" y="66"/>
                    <a:pt x="66" y="70"/>
                  </a:cubicBezTo>
                  <a:cubicBezTo>
                    <a:pt x="66" y="70"/>
                    <a:pt x="68" y="74"/>
                    <a:pt x="65" y="74"/>
                  </a:cubicBezTo>
                  <a:cubicBezTo>
                    <a:pt x="65" y="74"/>
                    <a:pt x="63" y="73"/>
                    <a:pt x="61" y="70"/>
                  </a:cubicBezTo>
                  <a:cubicBezTo>
                    <a:pt x="61" y="70"/>
                    <a:pt x="61" y="69"/>
                    <a:pt x="58" y="71"/>
                  </a:cubicBezTo>
                  <a:cubicBezTo>
                    <a:pt x="58" y="71"/>
                    <a:pt x="50" y="73"/>
                    <a:pt x="52" y="77"/>
                  </a:cubicBezTo>
                  <a:cubicBezTo>
                    <a:pt x="52" y="77"/>
                    <a:pt x="53" y="78"/>
                    <a:pt x="53" y="80"/>
                  </a:cubicBezTo>
                  <a:cubicBezTo>
                    <a:pt x="53" y="80"/>
                    <a:pt x="56" y="82"/>
                    <a:pt x="53" y="82"/>
                  </a:cubicBezTo>
                  <a:cubicBezTo>
                    <a:pt x="53" y="82"/>
                    <a:pt x="50" y="79"/>
                    <a:pt x="48" y="76"/>
                  </a:cubicBezTo>
                  <a:cubicBezTo>
                    <a:pt x="48" y="76"/>
                    <a:pt x="48" y="73"/>
                    <a:pt x="44" y="76"/>
                  </a:cubicBezTo>
                  <a:cubicBezTo>
                    <a:pt x="44" y="76"/>
                    <a:pt x="31" y="77"/>
                    <a:pt x="25" y="86"/>
                  </a:cubicBezTo>
                  <a:cubicBezTo>
                    <a:pt x="25" y="86"/>
                    <a:pt x="23" y="87"/>
                    <a:pt x="23" y="90"/>
                  </a:cubicBezTo>
                  <a:cubicBezTo>
                    <a:pt x="23" y="90"/>
                    <a:pt x="20" y="93"/>
                    <a:pt x="19" y="94"/>
                  </a:cubicBezTo>
                  <a:cubicBezTo>
                    <a:pt x="19" y="94"/>
                    <a:pt x="15" y="99"/>
                    <a:pt x="13" y="99"/>
                  </a:cubicBezTo>
                  <a:cubicBezTo>
                    <a:pt x="13" y="99"/>
                    <a:pt x="10" y="98"/>
                    <a:pt x="8" y="98"/>
                  </a:cubicBezTo>
                  <a:cubicBezTo>
                    <a:pt x="8" y="98"/>
                    <a:pt x="8" y="98"/>
                    <a:pt x="6" y="96"/>
                  </a:cubicBezTo>
                  <a:cubicBezTo>
                    <a:pt x="6" y="96"/>
                    <a:pt x="0" y="92"/>
                    <a:pt x="4" y="88"/>
                  </a:cubicBezTo>
                  <a:cubicBezTo>
                    <a:pt x="4" y="88"/>
                    <a:pt x="8" y="84"/>
                    <a:pt x="10" y="79"/>
                  </a:cubicBezTo>
                  <a:cubicBezTo>
                    <a:pt x="10" y="79"/>
                    <a:pt x="11" y="73"/>
                    <a:pt x="16" y="74"/>
                  </a:cubicBezTo>
                  <a:cubicBezTo>
                    <a:pt x="16" y="74"/>
                    <a:pt x="21" y="75"/>
                    <a:pt x="22" y="77"/>
                  </a:cubicBezTo>
                  <a:cubicBezTo>
                    <a:pt x="22" y="77"/>
                    <a:pt x="23" y="78"/>
                    <a:pt x="25" y="76"/>
                  </a:cubicBezTo>
                  <a:cubicBezTo>
                    <a:pt x="25" y="76"/>
                    <a:pt x="40" y="74"/>
                    <a:pt x="47" y="70"/>
                  </a:cubicBezTo>
                  <a:cubicBezTo>
                    <a:pt x="47" y="70"/>
                    <a:pt x="48" y="70"/>
                    <a:pt x="48" y="66"/>
                  </a:cubicBezTo>
                  <a:cubicBezTo>
                    <a:pt x="48" y="66"/>
                    <a:pt x="45" y="51"/>
                    <a:pt x="40" y="44"/>
                  </a:cubicBezTo>
                  <a:cubicBezTo>
                    <a:pt x="40" y="44"/>
                    <a:pt x="35" y="35"/>
                    <a:pt x="3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39" name="Freeform 12"/>
            <p:cNvSpPr/>
            <p:nvPr/>
          </p:nvSpPr>
          <p:spPr bwMode="auto">
            <a:xfrm>
              <a:off x="4306" y="2062"/>
              <a:ext cx="168" cy="188"/>
            </a:xfrm>
            <a:custGeom>
              <a:avLst/>
              <a:gdLst>
                <a:gd name="T0" fmla="*/ 26 w 88"/>
                <a:gd name="T1" fmla="*/ 10 h 97"/>
                <a:gd name="T2" fmla="*/ 39 w 88"/>
                <a:gd name="T3" fmla="*/ 7 h 97"/>
                <a:gd name="T4" fmla="*/ 47 w 88"/>
                <a:gd name="T5" fmla="*/ 3 h 97"/>
                <a:gd name="T6" fmla="*/ 53 w 88"/>
                <a:gd name="T7" fmla="*/ 2 h 97"/>
                <a:gd name="T8" fmla="*/ 69 w 88"/>
                <a:gd name="T9" fmla="*/ 9 h 97"/>
                <a:gd name="T10" fmla="*/ 64 w 88"/>
                <a:gd name="T11" fmla="*/ 16 h 97"/>
                <a:gd name="T12" fmla="*/ 61 w 88"/>
                <a:gd name="T13" fmla="*/ 26 h 97"/>
                <a:gd name="T14" fmla="*/ 69 w 88"/>
                <a:gd name="T15" fmla="*/ 33 h 97"/>
                <a:gd name="T16" fmla="*/ 82 w 88"/>
                <a:gd name="T17" fmla="*/ 36 h 97"/>
                <a:gd name="T18" fmla="*/ 84 w 88"/>
                <a:gd name="T19" fmla="*/ 45 h 97"/>
                <a:gd name="T20" fmla="*/ 79 w 88"/>
                <a:gd name="T21" fmla="*/ 48 h 97"/>
                <a:gd name="T22" fmla="*/ 75 w 88"/>
                <a:gd name="T23" fmla="*/ 48 h 97"/>
                <a:gd name="T24" fmla="*/ 69 w 88"/>
                <a:gd name="T25" fmla="*/ 55 h 97"/>
                <a:gd name="T26" fmla="*/ 69 w 88"/>
                <a:gd name="T27" fmla="*/ 70 h 97"/>
                <a:gd name="T28" fmla="*/ 58 w 88"/>
                <a:gd name="T29" fmla="*/ 89 h 97"/>
                <a:gd name="T30" fmla="*/ 53 w 88"/>
                <a:gd name="T31" fmla="*/ 92 h 97"/>
                <a:gd name="T32" fmla="*/ 48 w 88"/>
                <a:gd name="T33" fmla="*/ 96 h 97"/>
                <a:gd name="T34" fmla="*/ 45 w 88"/>
                <a:gd name="T35" fmla="*/ 97 h 97"/>
                <a:gd name="T36" fmla="*/ 24 w 88"/>
                <a:gd name="T37" fmla="*/ 97 h 97"/>
                <a:gd name="T38" fmla="*/ 20 w 88"/>
                <a:gd name="T39" fmla="*/ 97 h 97"/>
                <a:gd name="T40" fmla="*/ 18 w 88"/>
                <a:gd name="T41" fmla="*/ 95 h 97"/>
                <a:gd name="T42" fmla="*/ 17 w 88"/>
                <a:gd name="T43" fmla="*/ 95 h 97"/>
                <a:gd name="T44" fmla="*/ 14 w 88"/>
                <a:gd name="T45" fmla="*/ 94 h 97"/>
                <a:gd name="T46" fmla="*/ 4 w 88"/>
                <a:gd name="T47" fmla="*/ 89 h 97"/>
                <a:gd name="T48" fmla="*/ 6 w 88"/>
                <a:gd name="T49" fmla="*/ 88 h 97"/>
                <a:gd name="T50" fmla="*/ 14 w 88"/>
                <a:gd name="T51" fmla="*/ 89 h 97"/>
                <a:gd name="T52" fmla="*/ 15 w 88"/>
                <a:gd name="T53" fmla="*/ 86 h 97"/>
                <a:gd name="T54" fmla="*/ 40 w 88"/>
                <a:gd name="T55" fmla="*/ 81 h 97"/>
                <a:gd name="T56" fmla="*/ 55 w 88"/>
                <a:gd name="T57" fmla="*/ 54 h 97"/>
                <a:gd name="T58" fmla="*/ 38 w 88"/>
                <a:gd name="T59" fmla="*/ 53 h 97"/>
                <a:gd name="T60" fmla="*/ 25 w 88"/>
                <a:gd name="T61" fmla="*/ 57 h 97"/>
                <a:gd name="T62" fmla="*/ 15 w 88"/>
                <a:gd name="T63" fmla="*/ 44 h 97"/>
                <a:gd name="T64" fmla="*/ 16 w 88"/>
                <a:gd name="T65" fmla="*/ 42 h 97"/>
                <a:gd name="T66" fmla="*/ 23 w 88"/>
                <a:gd name="T67" fmla="*/ 43 h 97"/>
                <a:gd name="T68" fmla="*/ 30 w 88"/>
                <a:gd name="T69" fmla="*/ 42 h 97"/>
                <a:gd name="T70" fmla="*/ 42 w 88"/>
                <a:gd name="T71" fmla="*/ 40 h 97"/>
                <a:gd name="T72" fmla="*/ 51 w 88"/>
                <a:gd name="T73" fmla="*/ 38 h 97"/>
                <a:gd name="T74" fmla="*/ 49 w 88"/>
                <a:gd name="T75" fmla="*/ 35 h 97"/>
                <a:gd name="T76" fmla="*/ 42 w 88"/>
                <a:gd name="T77" fmla="*/ 21 h 97"/>
                <a:gd name="T78" fmla="*/ 45 w 88"/>
                <a:gd name="T79" fmla="*/ 12 h 97"/>
                <a:gd name="T80" fmla="*/ 31 w 88"/>
                <a:gd name="T81" fmla="*/ 15 h 97"/>
                <a:gd name="T82" fmla="*/ 25 w 88"/>
                <a:gd name="T83" fmla="*/ 12 h 97"/>
                <a:gd name="T84" fmla="*/ 26 w 88"/>
                <a:gd name="T8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97">
                  <a:moveTo>
                    <a:pt x="26" y="10"/>
                  </a:moveTo>
                  <a:cubicBezTo>
                    <a:pt x="26" y="10"/>
                    <a:pt x="31" y="11"/>
                    <a:pt x="39" y="7"/>
                  </a:cubicBezTo>
                  <a:cubicBezTo>
                    <a:pt x="39" y="7"/>
                    <a:pt x="46" y="6"/>
                    <a:pt x="47" y="3"/>
                  </a:cubicBezTo>
                  <a:cubicBezTo>
                    <a:pt x="47" y="3"/>
                    <a:pt x="48" y="0"/>
                    <a:pt x="53" y="2"/>
                  </a:cubicBezTo>
                  <a:cubicBezTo>
                    <a:pt x="53" y="2"/>
                    <a:pt x="67" y="1"/>
                    <a:pt x="69" y="9"/>
                  </a:cubicBezTo>
                  <a:cubicBezTo>
                    <a:pt x="69" y="9"/>
                    <a:pt x="70" y="13"/>
                    <a:pt x="64" y="16"/>
                  </a:cubicBezTo>
                  <a:cubicBezTo>
                    <a:pt x="64" y="16"/>
                    <a:pt x="60" y="20"/>
                    <a:pt x="61" y="26"/>
                  </a:cubicBezTo>
                  <a:cubicBezTo>
                    <a:pt x="61" y="26"/>
                    <a:pt x="65" y="35"/>
                    <a:pt x="69" y="33"/>
                  </a:cubicBezTo>
                  <a:cubicBezTo>
                    <a:pt x="69" y="33"/>
                    <a:pt x="81" y="33"/>
                    <a:pt x="82" y="36"/>
                  </a:cubicBezTo>
                  <a:cubicBezTo>
                    <a:pt x="82" y="36"/>
                    <a:pt x="88" y="42"/>
                    <a:pt x="84" y="45"/>
                  </a:cubicBezTo>
                  <a:cubicBezTo>
                    <a:pt x="84" y="45"/>
                    <a:pt x="81" y="46"/>
                    <a:pt x="79" y="48"/>
                  </a:cubicBezTo>
                  <a:cubicBezTo>
                    <a:pt x="79" y="48"/>
                    <a:pt x="78" y="49"/>
                    <a:pt x="75" y="48"/>
                  </a:cubicBezTo>
                  <a:cubicBezTo>
                    <a:pt x="75" y="48"/>
                    <a:pt x="68" y="48"/>
                    <a:pt x="69" y="55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0"/>
                    <a:pt x="65" y="83"/>
                    <a:pt x="58" y="89"/>
                  </a:cubicBezTo>
                  <a:cubicBezTo>
                    <a:pt x="58" y="89"/>
                    <a:pt x="54" y="92"/>
                    <a:pt x="53" y="92"/>
                  </a:cubicBezTo>
                  <a:cubicBezTo>
                    <a:pt x="53" y="92"/>
                    <a:pt x="51" y="93"/>
                    <a:pt x="48" y="96"/>
                  </a:cubicBezTo>
                  <a:cubicBezTo>
                    <a:pt x="48" y="96"/>
                    <a:pt x="47" y="97"/>
                    <a:pt x="45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2" y="96"/>
                    <a:pt x="20" y="97"/>
                  </a:cubicBezTo>
                  <a:cubicBezTo>
                    <a:pt x="20" y="97"/>
                    <a:pt x="18" y="96"/>
                    <a:pt x="18" y="95"/>
                  </a:cubicBezTo>
                  <a:cubicBezTo>
                    <a:pt x="18" y="95"/>
                    <a:pt x="19" y="94"/>
                    <a:pt x="17" y="95"/>
                  </a:cubicBezTo>
                  <a:cubicBezTo>
                    <a:pt x="17" y="95"/>
                    <a:pt x="16" y="93"/>
                    <a:pt x="14" y="9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0" y="87"/>
                    <a:pt x="6" y="88"/>
                  </a:cubicBezTo>
                  <a:cubicBezTo>
                    <a:pt x="6" y="88"/>
                    <a:pt x="19" y="93"/>
                    <a:pt x="14" y="89"/>
                  </a:cubicBezTo>
                  <a:cubicBezTo>
                    <a:pt x="14" y="89"/>
                    <a:pt x="11" y="86"/>
                    <a:pt x="15" y="86"/>
                  </a:cubicBezTo>
                  <a:cubicBezTo>
                    <a:pt x="15" y="86"/>
                    <a:pt x="30" y="87"/>
                    <a:pt x="40" y="81"/>
                  </a:cubicBezTo>
                  <a:cubicBezTo>
                    <a:pt x="40" y="81"/>
                    <a:pt x="61" y="73"/>
                    <a:pt x="55" y="54"/>
                  </a:cubicBezTo>
                  <a:cubicBezTo>
                    <a:pt x="55" y="54"/>
                    <a:pt x="48" y="50"/>
                    <a:pt x="38" y="53"/>
                  </a:cubicBezTo>
                  <a:cubicBezTo>
                    <a:pt x="38" y="53"/>
                    <a:pt x="29" y="59"/>
                    <a:pt x="25" y="57"/>
                  </a:cubicBezTo>
                  <a:cubicBezTo>
                    <a:pt x="25" y="57"/>
                    <a:pt x="17" y="51"/>
                    <a:pt x="15" y="44"/>
                  </a:cubicBezTo>
                  <a:cubicBezTo>
                    <a:pt x="15" y="44"/>
                    <a:pt x="12" y="40"/>
                    <a:pt x="16" y="42"/>
                  </a:cubicBezTo>
                  <a:cubicBezTo>
                    <a:pt x="16" y="42"/>
                    <a:pt x="17" y="44"/>
                    <a:pt x="23" y="43"/>
                  </a:cubicBezTo>
                  <a:cubicBezTo>
                    <a:pt x="23" y="43"/>
                    <a:pt x="28" y="44"/>
                    <a:pt x="30" y="42"/>
                  </a:cubicBezTo>
                  <a:cubicBezTo>
                    <a:pt x="30" y="42"/>
                    <a:pt x="35" y="41"/>
                    <a:pt x="42" y="40"/>
                  </a:cubicBezTo>
                  <a:cubicBezTo>
                    <a:pt x="42" y="40"/>
                    <a:pt x="49" y="39"/>
                    <a:pt x="51" y="38"/>
                  </a:cubicBezTo>
                  <a:cubicBezTo>
                    <a:pt x="51" y="38"/>
                    <a:pt x="53" y="35"/>
                    <a:pt x="49" y="35"/>
                  </a:cubicBezTo>
                  <a:cubicBezTo>
                    <a:pt x="49" y="35"/>
                    <a:pt x="39" y="37"/>
                    <a:pt x="42" y="21"/>
                  </a:cubicBezTo>
                  <a:cubicBezTo>
                    <a:pt x="42" y="21"/>
                    <a:pt x="50" y="9"/>
                    <a:pt x="45" y="12"/>
                  </a:cubicBezTo>
                  <a:cubicBezTo>
                    <a:pt x="45" y="12"/>
                    <a:pt x="37" y="17"/>
                    <a:pt x="31" y="15"/>
                  </a:cubicBezTo>
                  <a:cubicBezTo>
                    <a:pt x="31" y="15"/>
                    <a:pt x="27" y="15"/>
                    <a:pt x="25" y="12"/>
                  </a:cubicBezTo>
                  <a:cubicBezTo>
                    <a:pt x="25" y="12"/>
                    <a:pt x="22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0" name="Freeform 13"/>
            <p:cNvSpPr/>
            <p:nvPr/>
          </p:nvSpPr>
          <p:spPr bwMode="auto">
            <a:xfrm>
              <a:off x="4023" y="1962"/>
              <a:ext cx="151" cy="247"/>
            </a:xfrm>
            <a:custGeom>
              <a:avLst/>
              <a:gdLst>
                <a:gd name="T0" fmla="*/ 37 w 79"/>
                <a:gd name="T1" fmla="*/ 7 h 128"/>
                <a:gd name="T2" fmla="*/ 39 w 79"/>
                <a:gd name="T3" fmla="*/ 5 h 128"/>
                <a:gd name="T4" fmla="*/ 49 w 79"/>
                <a:gd name="T5" fmla="*/ 8 h 128"/>
                <a:gd name="T6" fmla="*/ 58 w 79"/>
                <a:gd name="T7" fmla="*/ 12 h 128"/>
                <a:gd name="T8" fmla="*/ 60 w 79"/>
                <a:gd name="T9" fmla="*/ 19 h 128"/>
                <a:gd name="T10" fmla="*/ 61 w 79"/>
                <a:gd name="T11" fmla="*/ 26 h 128"/>
                <a:gd name="T12" fmla="*/ 69 w 79"/>
                <a:gd name="T13" fmla="*/ 33 h 128"/>
                <a:gd name="T14" fmla="*/ 70 w 79"/>
                <a:gd name="T15" fmla="*/ 33 h 128"/>
                <a:gd name="T16" fmla="*/ 74 w 79"/>
                <a:gd name="T17" fmla="*/ 38 h 128"/>
                <a:gd name="T18" fmla="*/ 75 w 79"/>
                <a:gd name="T19" fmla="*/ 41 h 128"/>
                <a:gd name="T20" fmla="*/ 77 w 79"/>
                <a:gd name="T21" fmla="*/ 47 h 128"/>
                <a:gd name="T22" fmla="*/ 70 w 79"/>
                <a:gd name="T23" fmla="*/ 58 h 128"/>
                <a:gd name="T24" fmla="*/ 66 w 79"/>
                <a:gd name="T25" fmla="*/ 61 h 128"/>
                <a:gd name="T26" fmla="*/ 62 w 79"/>
                <a:gd name="T27" fmla="*/ 69 h 128"/>
                <a:gd name="T28" fmla="*/ 56 w 79"/>
                <a:gd name="T29" fmla="*/ 77 h 128"/>
                <a:gd name="T30" fmla="*/ 48 w 79"/>
                <a:gd name="T31" fmla="*/ 94 h 128"/>
                <a:gd name="T32" fmla="*/ 44 w 79"/>
                <a:gd name="T33" fmla="*/ 103 h 128"/>
                <a:gd name="T34" fmla="*/ 38 w 79"/>
                <a:gd name="T35" fmla="*/ 107 h 128"/>
                <a:gd name="T36" fmla="*/ 36 w 79"/>
                <a:gd name="T37" fmla="*/ 111 h 128"/>
                <a:gd name="T38" fmla="*/ 33 w 79"/>
                <a:gd name="T39" fmla="*/ 115 h 128"/>
                <a:gd name="T40" fmla="*/ 25 w 79"/>
                <a:gd name="T41" fmla="*/ 119 h 128"/>
                <a:gd name="T42" fmla="*/ 18 w 79"/>
                <a:gd name="T43" fmla="*/ 122 h 128"/>
                <a:gd name="T44" fmla="*/ 13 w 79"/>
                <a:gd name="T45" fmla="*/ 123 h 128"/>
                <a:gd name="T46" fmla="*/ 11 w 79"/>
                <a:gd name="T47" fmla="*/ 125 h 128"/>
                <a:gd name="T48" fmla="*/ 3 w 79"/>
                <a:gd name="T49" fmla="*/ 127 h 128"/>
                <a:gd name="T50" fmla="*/ 9 w 79"/>
                <a:gd name="T51" fmla="*/ 111 h 128"/>
                <a:gd name="T52" fmla="*/ 14 w 79"/>
                <a:gd name="T53" fmla="*/ 103 h 128"/>
                <a:gd name="T54" fmla="*/ 18 w 79"/>
                <a:gd name="T55" fmla="*/ 99 h 128"/>
                <a:gd name="T56" fmla="*/ 20 w 79"/>
                <a:gd name="T57" fmla="*/ 99 h 128"/>
                <a:gd name="T58" fmla="*/ 25 w 79"/>
                <a:gd name="T59" fmla="*/ 93 h 128"/>
                <a:gd name="T60" fmla="*/ 23 w 79"/>
                <a:gd name="T61" fmla="*/ 90 h 128"/>
                <a:gd name="T62" fmla="*/ 23 w 79"/>
                <a:gd name="T63" fmla="*/ 85 h 128"/>
                <a:gd name="T64" fmla="*/ 22 w 79"/>
                <a:gd name="T65" fmla="*/ 83 h 128"/>
                <a:gd name="T66" fmla="*/ 18 w 79"/>
                <a:gd name="T67" fmla="*/ 81 h 128"/>
                <a:gd name="T68" fmla="*/ 15 w 79"/>
                <a:gd name="T69" fmla="*/ 80 h 128"/>
                <a:gd name="T70" fmla="*/ 9 w 79"/>
                <a:gd name="T71" fmla="*/ 69 h 128"/>
                <a:gd name="T72" fmla="*/ 27 w 79"/>
                <a:gd name="T73" fmla="*/ 67 h 128"/>
                <a:gd name="T74" fmla="*/ 36 w 79"/>
                <a:gd name="T75" fmla="*/ 55 h 128"/>
                <a:gd name="T76" fmla="*/ 35 w 79"/>
                <a:gd name="T77" fmla="*/ 52 h 128"/>
                <a:gd name="T78" fmla="*/ 36 w 79"/>
                <a:gd name="T79" fmla="*/ 49 h 128"/>
                <a:gd name="T80" fmla="*/ 36 w 79"/>
                <a:gd name="T81" fmla="*/ 45 h 128"/>
                <a:gd name="T82" fmla="*/ 37 w 79"/>
                <a:gd name="T83" fmla="*/ 42 h 128"/>
                <a:gd name="T84" fmla="*/ 37 w 79"/>
                <a:gd name="T85" fmla="*/ 39 h 128"/>
                <a:gd name="T86" fmla="*/ 38 w 79"/>
                <a:gd name="T87" fmla="*/ 36 h 128"/>
                <a:gd name="T88" fmla="*/ 38 w 79"/>
                <a:gd name="T89" fmla="*/ 33 h 128"/>
                <a:gd name="T90" fmla="*/ 39 w 79"/>
                <a:gd name="T91" fmla="*/ 32 h 128"/>
                <a:gd name="T92" fmla="*/ 40 w 79"/>
                <a:gd name="T93" fmla="*/ 29 h 128"/>
                <a:gd name="T94" fmla="*/ 39 w 79"/>
                <a:gd name="T95" fmla="*/ 25 h 128"/>
                <a:gd name="T96" fmla="*/ 37 w 79"/>
                <a:gd name="T97" fmla="*/ 22 h 128"/>
                <a:gd name="T98" fmla="*/ 37 w 79"/>
                <a:gd name="T99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128">
                  <a:moveTo>
                    <a:pt x="37" y="7"/>
                  </a:moveTo>
                  <a:cubicBezTo>
                    <a:pt x="37" y="7"/>
                    <a:pt x="33" y="0"/>
                    <a:pt x="39" y="5"/>
                  </a:cubicBezTo>
                  <a:cubicBezTo>
                    <a:pt x="39" y="5"/>
                    <a:pt x="46" y="5"/>
                    <a:pt x="49" y="8"/>
                  </a:cubicBezTo>
                  <a:cubicBezTo>
                    <a:pt x="49" y="8"/>
                    <a:pt x="55" y="11"/>
                    <a:pt x="58" y="12"/>
                  </a:cubicBezTo>
                  <a:cubicBezTo>
                    <a:pt x="58" y="12"/>
                    <a:pt x="60" y="12"/>
                    <a:pt x="60" y="19"/>
                  </a:cubicBezTo>
                  <a:cubicBezTo>
                    <a:pt x="60" y="19"/>
                    <a:pt x="59" y="26"/>
                    <a:pt x="61" y="26"/>
                  </a:cubicBezTo>
                  <a:cubicBezTo>
                    <a:pt x="61" y="26"/>
                    <a:pt x="67" y="31"/>
                    <a:pt x="69" y="33"/>
                  </a:cubicBezTo>
                  <a:cubicBezTo>
                    <a:pt x="69" y="33"/>
                    <a:pt x="69" y="34"/>
                    <a:pt x="70" y="33"/>
                  </a:cubicBezTo>
                  <a:cubicBezTo>
                    <a:pt x="70" y="33"/>
                    <a:pt x="74" y="33"/>
                    <a:pt x="74" y="38"/>
                  </a:cubicBezTo>
                  <a:cubicBezTo>
                    <a:pt x="74" y="38"/>
                    <a:pt x="73" y="41"/>
                    <a:pt x="75" y="41"/>
                  </a:cubicBezTo>
                  <a:cubicBezTo>
                    <a:pt x="75" y="41"/>
                    <a:pt x="79" y="42"/>
                    <a:pt x="77" y="47"/>
                  </a:cubicBezTo>
                  <a:cubicBezTo>
                    <a:pt x="77" y="47"/>
                    <a:pt x="77" y="56"/>
                    <a:pt x="70" y="58"/>
                  </a:cubicBezTo>
                  <a:cubicBezTo>
                    <a:pt x="70" y="58"/>
                    <a:pt x="67" y="58"/>
                    <a:pt x="66" y="61"/>
                  </a:cubicBezTo>
                  <a:cubicBezTo>
                    <a:pt x="66" y="61"/>
                    <a:pt x="62" y="66"/>
                    <a:pt x="62" y="69"/>
                  </a:cubicBezTo>
                  <a:cubicBezTo>
                    <a:pt x="62" y="69"/>
                    <a:pt x="60" y="73"/>
                    <a:pt x="56" y="77"/>
                  </a:cubicBezTo>
                  <a:cubicBezTo>
                    <a:pt x="56" y="77"/>
                    <a:pt x="47" y="82"/>
                    <a:pt x="48" y="94"/>
                  </a:cubicBezTo>
                  <a:cubicBezTo>
                    <a:pt x="48" y="94"/>
                    <a:pt x="51" y="100"/>
                    <a:pt x="44" y="103"/>
                  </a:cubicBezTo>
                  <a:cubicBezTo>
                    <a:pt x="44" y="103"/>
                    <a:pt x="42" y="103"/>
                    <a:pt x="38" y="107"/>
                  </a:cubicBezTo>
                  <a:cubicBezTo>
                    <a:pt x="38" y="107"/>
                    <a:pt x="36" y="110"/>
                    <a:pt x="36" y="111"/>
                  </a:cubicBezTo>
                  <a:cubicBezTo>
                    <a:pt x="36" y="111"/>
                    <a:pt x="33" y="114"/>
                    <a:pt x="33" y="115"/>
                  </a:cubicBezTo>
                  <a:cubicBezTo>
                    <a:pt x="33" y="115"/>
                    <a:pt x="31" y="118"/>
                    <a:pt x="25" y="119"/>
                  </a:cubicBezTo>
                  <a:cubicBezTo>
                    <a:pt x="25" y="119"/>
                    <a:pt x="20" y="119"/>
                    <a:pt x="18" y="122"/>
                  </a:cubicBezTo>
                  <a:cubicBezTo>
                    <a:pt x="18" y="122"/>
                    <a:pt x="15" y="124"/>
                    <a:pt x="13" y="123"/>
                  </a:cubicBezTo>
                  <a:cubicBezTo>
                    <a:pt x="13" y="123"/>
                    <a:pt x="12" y="123"/>
                    <a:pt x="11" y="125"/>
                  </a:cubicBezTo>
                  <a:cubicBezTo>
                    <a:pt x="11" y="125"/>
                    <a:pt x="8" y="128"/>
                    <a:pt x="3" y="127"/>
                  </a:cubicBezTo>
                  <a:cubicBezTo>
                    <a:pt x="3" y="127"/>
                    <a:pt x="7" y="116"/>
                    <a:pt x="9" y="111"/>
                  </a:cubicBezTo>
                  <a:cubicBezTo>
                    <a:pt x="9" y="111"/>
                    <a:pt x="11" y="105"/>
                    <a:pt x="14" y="103"/>
                  </a:cubicBezTo>
                  <a:cubicBezTo>
                    <a:pt x="14" y="103"/>
                    <a:pt x="15" y="98"/>
                    <a:pt x="18" y="99"/>
                  </a:cubicBezTo>
                  <a:cubicBezTo>
                    <a:pt x="18" y="99"/>
                    <a:pt x="19" y="101"/>
                    <a:pt x="20" y="99"/>
                  </a:cubicBezTo>
                  <a:cubicBezTo>
                    <a:pt x="20" y="99"/>
                    <a:pt x="24" y="93"/>
                    <a:pt x="25" y="93"/>
                  </a:cubicBezTo>
                  <a:cubicBezTo>
                    <a:pt x="25" y="93"/>
                    <a:pt x="24" y="90"/>
                    <a:pt x="23" y="90"/>
                  </a:cubicBezTo>
                  <a:cubicBezTo>
                    <a:pt x="23" y="90"/>
                    <a:pt x="22" y="87"/>
                    <a:pt x="23" y="85"/>
                  </a:cubicBezTo>
                  <a:cubicBezTo>
                    <a:pt x="23" y="85"/>
                    <a:pt x="24" y="84"/>
                    <a:pt x="22" y="83"/>
                  </a:cubicBezTo>
                  <a:cubicBezTo>
                    <a:pt x="22" y="83"/>
                    <a:pt x="19" y="79"/>
                    <a:pt x="18" y="81"/>
                  </a:cubicBezTo>
                  <a:cubicBezTo>
                    <a:pt x="18" y="81"/>
                    <a:pt x="17" y="81"/>
                    <a:pt x="15" y="80"/>
                  </a:cubicBezTo>
                  <a:cubicBezTo>
                    <a:pt x="15" y="80"/>
                    <a:pt x="0" y="69"/>
                    <a:pt x="9" y="69"/>
                  </a:cubicBezTo>
                  <a:cubicBezTo>
                    <a:pt x="9" y="69"/>
                    <a:pt x="18" y="72"/>
                    <a:pt x="27" y="67"/>
                  </a:cubicBezTo>
                  <a:cubicBezTo>
                    <a:pt x="27" y="67"/>
                    <a:pt x="29" y="66"/>
                    <a:pt x="36" y="55"/>
                  </a:cubicBezTo>
                  <a:cubicBezTo>
                    <a:pt x="36" y="55"/>
                    <a:pt x="37" y="53"/>
                    <a:pt x="35" y="52"/>
                  </a:cubicBezTo>
                  <a:cubicBezTo>
                    <a:pt x="35" y="52"/>
                    <a:pt x="35" y="50"/>
                    <a:pt x="36" y="49"/>
                  </a:cubicBezTo>
                  <a:cubicBezTo>
                    <a:pt x="36" y="49"/>
                    <a:pt x="36" y="48"/>
                    <a:pt x="36" y="45"/>
                  </a:cubicBezTo>
                  <a:cubicBezTo>
                    <a:pt x="36" y="45"/>
                    <a:pt x="36" y="43"/>
                    <a:pt x="37" y="42"/>
                  </a:cubicBezTo>
                  <a:cubicBezTo>
                    <a:pt x="37" y="42"/>
                    <a:pt x="38" y="40"/>
                    <a:pt x="37" y="39"/>
                  </a:cubicBezTo>
                  <a:cubicBezTo>
                    <a:pt x="37" y="39"/>
                    <a:pt x="37" y="37"/>
                    <a:pt x="38" y="36"/>
                  </a:cubicBezTo>
                  <a:cubicBezTo>
                    <a:pt x="38" y="36"/>
                    <a:pt x="38" y="35"/>
                    <a:pt x="38" y="33"/>
                  </a:cubicBezTo>
                  <a:cubicBezTo>
                    <a:pt x="38" y="33"/>
                    <a:pt x="37" y="32"/>
                    <a:pt x="39" y="32"/>
                  </a:cubicBezTo>
                  <a:cubicBezTo>
                    <a:pt x="39" y="32"/>
                    <a:pt x="41" y="33"/>
                    <a:pt x="40" y="29"/>
                  </a:cubicBezTo>
                  <a:cubicBezTo>
                    <a:pt x="40" y="29"/>
                    <a:pt x="39" y="27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1" name="Freeform 14"/>
            <p:cNvSpPr/>
            <p:nvPr/>
          </p:nvSpPr>
          <p:spPr bwMode="auto">
            <a:xfrm>
              <a:off x="4157" y="2138"/>
              <a:ext cx="63" cy="70"/>
            </a:xfrm>
            <a:custGeom>
              <a:avLst/>
              <a:gdLst>
                <a:gd name="T0" fmla="*/ 3 w 33"/>
                <a:gd name="T1" fmla="*/ 8 h 36"/>
                <a:gd name="T2" fmla="*/ 7 w 33"/>
                <a:gd name="T3" fmla="*/ 3 h 36"/>
                <a:gd name="T4" fmla="*/ 13 w 33"/>
                <a:gd name="T5" fmla="*/ 4 h 36"/>
                <a:gd name="T6" fmla="*/ 23 w 33"/>
                <a:gd name="T7" fmla="*/ 12 h 36"/>
                <a:gd name="T8" fmla="*/ 30 w 33"/>
                <a:gd name="T9" fmla="*/ 18 h 36"/>
                <a:gd name="T10" fmla="*/ 31 w 33"/>
                <a:gd name="T11" fmla="*/ 25 h 36"/>
                <a:gd name="T12" fmla="*/ 30 w 33"/>
                <a:gd name="T13" fmla="*/ 28 h 36"/>
                <a:gd name="T14" fmla="*/ 28 w 33"/>
                <a:gd name="T15" fmla="*/ 31 h 36"/>
                <a:gd name="T16" fmla="*/ 19 w 33"/>
                <a:gd name="T17" fmla="*/ 34 h 36"/>
                <a:gd name="T18" fmla="*/ 12 w 33"/>
                <a:gd name="T19" fmla="*/ 33 h 36"/>
                <a:gd name="T20" fmla="*/ 8 w 33"/>
                <a:gd name="T21" fmla="*/ 30 h 36"/>
                <a:gd name="T22" fmla="*/ 5 w 33"/>
                <a:gd name="T23" fmla="*/ 29 h 36"/>
                <a:gd name="T24" fmla="*/ 2 w 33"/>
                <a:gd name="T25" fmla="*/ 25 h 36"/>
                <a:gd name="T26" fmla="*/ 2 w 33"/>
                <a:gd name="T27" fmla="*/ 19 h 36"/>
                <a:gd name="T28" fmla="*/ 3 w 33"/>
                <a:gd name="T2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6">
                  <a:moveTo>
                    <a:pt x="3" y="8"/>
                  </a:moveTo>
                  <a:cubicBezTo>
                    <a:pt x="3" y="8"/>
                    <a:pt x="4" y="0"/>
                    <a:pt x="7" y="3"/>
                  </a:cubicBezTo>
                  <a:cubicBezTo>
                    <a:pt x="7" y="3"/>
                    <a:pt x="10" y="4"/>
                    <a:pt x="13" y="4"/>
                  </a:cubicBezTo>
                  <a:cubicBezTo>
                    <a:pt x="13" y="4"/>
                    <a:pt x="19" y="7"/>
                    <a:pt x="23" y="12"/>
                  </a:cubicBezTo>
                  <a:cubicBezTo>
                    <a:pt x="23" y="12"/>
                    <a:pt x="28" y="17"/>
                    <a:pt x="30" y="18"/>
                  </a:cubicBezTo>
                  <a:cubicBezTo>
                    <a:pt x="30" y="18"/>
                    <a:pt x="33" y="20"/>
                    <a:pt x="31" y="25"/>
                  </a:cubicBezTo>
                  <a:cubicBezTo>
                    <a:pt x="31" y="25"/>
                    <a:pt x="29" y="27"/>
                    <a:pt x="30" y="28"/>
                  </a:cubicBezTo>
                  <a:cubicBezTo>
                    <a:pt x="30" y="28"/>
                    <a:pt x="29" y="30"/>
                    <a:pt x="28" y="31"/>
                  </a:cubicBezTo>
                  <a:cubicBezTo>
                    <a:pt x="28" y="31"/>
                    <a:pt x="24" y="36"/>
                    <a:pt x="19" y="34"/>
                  </a:cubicBezTo>
                  <a:cubicBezTo>
                    <a:pt x="19" y="34"/>
                    <a:pt x="15" y="34"/>
                    <a:pt x="12" y="33"/>
                  </a:cubicBezTo>
                  <a:cubicBezTo>
                    <a:pt x="12" y="33"/>
                    <a:pt x="9" y="32"/>
                    <a:pt x="8" y="30"/>
                  </a:cubicBezTo>
                  <a:cubicBezTo>
                    <a:pt x="8" y="30"/>
                    <a:pt x="6" y="29"/>
                    <a:pt x="5" y="29"/>
                  </a:cubicBezTo>
                  <a:cubicBezTo>
                    <a:pt x="5" y="29"/>
                    <a:pt x="4" y="29"/>
                    <a:pt x="2" y="25"/>
                  </a:cubicBezTo>
                  <a:cubicBezTo>
                    <a:pt x="2" y="25"/>
                    <a:pt x="0" y="23"/>
                    <a:pt x="2" y="19"/>
                  </a:cubicBezTo>
                  <a:cubicBezTo>
                    <a:pt x="2" y="19"/>
                    <a:pt x="4" y="14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2" name="Freeform 15"/>
            <p:cNvSpPr/>
            <p:nvPr/>
          </p:nvSpPr>
          <p:spPr bwMode="auto">
            <a:xfrm>
              <a:off x="3720" y="2064"/>
              <a:ext cx="36" cy="142"/>
            </a:xfrm>
            <a:custGeom>
              <a:avLst/>
              <a:gdLst>
                <a:gd name="T0" fmla="*/ 0 w 19"/>
                <a:gd name="T1" fmla="*/ 48 h 73"/>
                <a:gd name="T2" fmla="*/ 1 w 19"/>
                <a:gd name="T3" fmla="*/ 27 h 73"/>
                <a:gd name="T4" fmla="*/ 1 w 19"/>
                <a:gd name="T5" fmla="*/ 24 h 73"/>
                <a:gd name="T6" fmla="*/ 1 w 19"/>
                <a:gd name="T7" fmla="*/ 12 h 73"/>
                <a:gd name="T8" fmla="*/ 3 w 19"/>
                <a:gd name="T9" fmla="*/ 10 h 73"/>
                <a:gd name="T10" fmla="*/ 3 w 19"/>
                <a:gd name="T11" fmla="*/ 7 h 73"/>
                <a:gd name="T12" fmla="*/ 3 w 19"/>
                <a:gd name="T13" fmla="*/ 5 h 73"/>
                <a:gd name="T14" fmla="*/ 7 w 19"/>
                <a:gd name="T15" fmla="*/ 3 h 73"/>
                <a:gd name="T16" fmla="*/ 6 w 19"/>
                <a:gd name="T17" fmla="*/ 8 h 73"/>
                <a:gd name="T18" fmla="*/ 9 w 19"/>
                <a:gd name="T19" fmla="*/ 26 h 73"/>
                <a:gd name="T20" fmla="*/ 11 w 19"/>
                <a:gd name="T21" fmla="*/ 30 h 73"/>
                <a:gd name="T22" fmla="*/ 14 w 19"/>
                <a:gd name="T23" fmla="*/ 37 h 73"/>
                <a:gd name="T24" fmla="*/ 14 w 19"/>
                <a:gd name="T25" fmla="*/ 42 h 73"/>
                <a:gd name="T26" fmla="*/ 15 w 19"/>
                <a:gd name="T27" fmla="*/ 43 h 73"/>
                <a:gd name="T28" fmla="*/ 17 w 19"/>
                <a:gd name="T29" fmla="*/ 45 h 73"/>
                <a:gd name="T30" fmla="*/ 16 w 19"/>
                <a:gd name="T31" fmla="*/ 54 h 73"/>
                <a:gd name="T32" fmla="*/ 17 w 19"/>
                <a:gd name="T33" fmla="*/ 57 h 73"/>
                <a:gd name="T34" fmla="*/ 18 w 19"/>
                <a:gd name="T35" fmla="*/ 59 h 73"/>
                <a:gd name="T36" fmla="*/ 18 w 19"/>
                <a:gd name="T37" fmla="*/ 61 h 73"/>
                <a:gd name="T38" fmla="*/ 18 w 19"/>
                <a:gd name="T39" fmla="*/ 70 h 73"/>
                <a:gd name="T40" fmla="*/ 13 w 19"/>
                <a:gd name="T41" fmla="*/ 71 h 73"/>
                <a:gd name="T42" fmla="*/ 0 w 19"/>
                <a:gd name="T4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73">
                  <a:moveTo>
                    <a:pt x="0" y="48"/>
                  </a:moveTo>
                  <a:cubicBezTo>
                    <a:pt x="0" y="48"/>
                    <a:pt x="0" y="28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3" y="10"/>
                    <a:pt x="2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0"/>
                    <a:pt x="7" y="3"/>
                  </a:cubicBezTo>
                  <a:cubicBezTo>
                    <a:pt x="7" y="3"/>
                    <a:pt x="8" y="5"/>
                    <a:pt x="6" y="8"/>
                  </a:cubicBezTo>
                  <a:cubicBezTo>
                    <a:pt x="6" y="8"/>
                    <a:pt x="3" y="11"/>
                    <a:pt x="9" y="26"/>
                  </a:cubicBezTo>
                  <a:cubicBezTo>
                    <a:pt x="9" y="26"/>
                    <a:pt x="9" y="28"/>
                    <a:pt x="11" y="30"/>
                  </a:cubicBezTo>
                  <a:cubicBezTo>
                    <a:pt x="11" y="30"/>
                    <a:pt x="14" y="32"/>
                    <a:pt x="14" y="37"/>
                  </a:cubicBezTo>
                  <a:cubicBezTo>
                    <a:pt x="14" y="37"/>
                    <a:pt x="14" y="40"/>
                    <a:pt x="14" y="42"/>
                  </a:cubicBezTo>
                  <a:cubicBezTo>
                    <a:pt x="14" y="42"/>
                    <a:pt x="12" y="44"/>
                    <a:pt x="15" y="43"/>
                  </a:cubicBezTo>
                  <a:cubicBezTo>
                    <a:pt x="15" y="43"/>
                    <a:pt x="17" y="43"/>
                    <a:pt x="17" y="45"/>
                  </a:cubicBezTo>
                  <a:cubicBezTo>
                    <a:pt x="17" y="45"/>
                    <a:pt x="16" y="52"/>
                    <a:pt x="16" y="54"/>
                  </a:cubicBezTo>
                  <a:cubicBezTo>
                    <a:pt x="16" y="54"/>
                    <a:pt x="18" y="56"/>
                    <a:pt x="17" y="57"/>
                  </a:cubicBezTo>
                  <a:cubicBezTo>
                    <a:pt x="17" y="57"/>
                    <a:pt x="17" y="58"/>
                    <a:pt x="18" y="59"/>
                  </a:cubicBezTo>
                  <a:cubicBezTo>
                    <a:pt x="18" y="59"/>
                    <a:pt x="18" y="59"/>
                    <a:pt x="18" y="61"/>
                  </a:cubicBezTo>
                  <a:cubicBezTo>
                    <a:pt x="18" y="61"/>
                    <a:pt x="19" y="69"/>
                    <a:pt x="18" y="70"/>
                  </a:cubicBezTo>
                  <a:cubicBezTo>
                    <a:pt x="18" y="70"/>
                    <a:pt x="16" y="73"/>
                    <a:pt x="13" y="71"/>
                  </a:cubicBezTo>
                  <a:cubicBezTo>
                    <a:pt x="13" y="71"/>
                    <a:pt x="3" y="62"/>
                    <a:pt x="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3" name="Freeform 16"/>
            <p:cNvSpPr/>
            <p:nvPr/>
          </p:nvSpPr>
          <p:spPr bwMode="auto">
            <a:xfrm>
              <a:off x="3746" y="1985"/>
              <a:ext cx="35" cy="60"/>
            </a:xfrm>
            <a:custGeom>
              <a:avLst/>
              <a:gdLst>
                <a:gd name="T0" fmla="*/ 7 w 18"/>
                <a:gd name="T1" fmla="*/ 5 h 31"/>
                <a:gd name="T2" fmla="*/ 8 w 18"/>
                <a:gd name="T3" fmla="*/ 2 h 31"/>
                <a:gd name="T4" fmla="*/ 11 w 18"/>
                <a:gd name="T5" fmla="*/ 3 h 31"/>
                <a:gd name="T6" fmla="*/ 18 w 18"/>
                <a:gd name="T7" fmla="*/ 25 h 31"/>
                <a:gd name="T8" fmla="*/ 11 w 18"/>
                <a:gd name="T9" fmla="*/ 28 h 31"/>
                <a:gd name="T10" fmla="*/ 7 w 18"/>
                <a:gd name="T11" fmla="*/ 25 h 31"/>
                <a:gd name="T12" fmla="*/ 2 w 18"/>
                <a:gd name="T13" fmla="*/ 25 h 31"/>
                <a:gd name="T14" fmla="*/ 2 w 18"/>
                <a:gd name="T15" fmla="*/ 22 h 31"/>
                <a:gd name="T16" fmla="*/ 7 w 18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1">
                  <a:moveTo>
                    <a:pt x="7" y="5"/>
                  </a:moveTo>
                  <a:cubicBezTo>
                    <a:pt x="7" y="5"/>
                    <a:pt x="6" y="4"/>
                    <a:pt x="8" y="2"/>
                  </a:cubicBezTo>
                  <a:cubicBezTo>
                    <a:pt x="8" y="2"/>
                    <a:pt x="10" y="0"/>
                    <a:pt x="11" y="3"/>
                  </a:cubicBezTo>
                  <a:cubicBezTo>
                    <a:pt x="11" y="3"/>
                    <a:pt x="18" y="18"/>
                    <a:pt x="18" y="25"/>
                  </a:cubicBezTo>
                  <a:cubicBezTo>
                    <a:pt x="18" y="25"/>
                    <a:pt x="17" y="31"/>
                    <a:pt x="11" y="28"/>
                  </a:cubicBezTo>
                  <a:cubicBezTo>
                    <a:pt x="11" y="28"/>
                    <a:pt x="9" y="27"/>
                    <a:pt x="7" y="25"/>
                  </a:cubicBezTo>
                  <a:cubicBezTo>
                    <a:pt x="7" y="25"/>
                    <a:pt x="5" y="26"/>
                    <a:pt x="2" y="25"/>
                  </a:cubicBezTo>
                  <a:cubicBezTo>
                    <a:pt x="2" y="25"/>
                    <a:pt x="0" y="24"/>
                    <a:pt x="2" y="22"/>
                  </a:cubicBezTo>
                  <a:cubicBezTo>
                    <a:pt x="2" y="22"/>
                    <a:pt x="7" y="1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4" name="Freeform 17"/>
            <p:cNvSpPr>
              <a:spLocks noEditPoints="1"/>
            </p:cNvSpPr>
            <p:nvPr/>
          </p:nvSpPr>
          <p:spPr bwMode="auto">
            <a:xfrm>
              <a:off x="3769" y="1956"/>
              <a:ext cx="218" cy="246"/>
            </a:xfrm>
            <a:custGeom>
              <a:avLst/>
              <a:gdLst>
                <a:gd name="T0" fmla="*/ 98 w 114"/>
                <a:gd name="T1" fmla="*/ 50 h 127"/>
                <a:gd name="T2" fmla="*/ 110 w 114"/>
                <a:gd name="T3" fmla="*/ 70 h 127"/>
                <a:gd name="T4" fmla="*/ 98 w 114"/>
                <a:gd name="T5" fmla="*/ 83 h 127"/>
                <a:gd name="T6" fmla="*/ 82 w 114"/>
                <a:gd name="T7" fmla="*/ 103 h 127"/>
                <a:gd name="T8" fmla="*/ 83 w 114"/>
                <a:gd name="T9" fmla="*/ 119 h 127"/>
                <a:gd name="T10" fmla="*/ 79 w 114"/>
                <a:gd name="T11" fmla="*/ 85 h 127"/>
                <a:gd name="T12" fmla="*/ 97 w 114"/>
                <a:gd name="T13" fmla="*/ 64 h 127"/>
                <a:gd name="T14" fmla="*/ 88 w 114"/>
                <a:gd name="T15" fmla="*/ 51 h 127"/>
                <a:gd name="T16" fmla="*/ 79 w 114"/>
                <a:gd name="T17" fmla="*/ 45 h 127"/>
                <a:gd name="T18" fmla="*/ 38 w 114"/>
                <a:gd name="T19" fmla="*/ 47 h 127"/>
                <a:gd name="T20" fmla="*/ 53 w 114"/>
                <a:gd name="T21" fmla="*/ 40 h 127"/>
                <a:gd name="T22" fmla="*/ 54 w 114"/>
                <a:gd name="T23" fmla="*/ 3 h 127"/>
                <a:gd name="T24" fmla="*/ 61 w 114"/>
                <a:gd name="T25" fmla="*/ 3 h 127"/>
                <a:gd name="T26" fmla="*/ 67 w 114"/>
                <a:gd name="T27" fmla="*/ 27 h 127"/>
                <a:gd name="T28" fmla="*/ 69 w 114"/>
                <a:gd name="T29" fmla="*/ 43 h 127"/>
                <a:gd name="T30" fmla="*/ 79 w 114"/>
                <a:gd name="T31" fmla="*/ 49 h 127"/>
                <a:gd name="T32" fmla="*/ 71 w 114"/>
                <a:gd name="T33" fmla="*/ 53 h 127"/>
                <a:gd name="T34" fmla="*/ 76 w 114"/>
                <a:gd name="T35" fmla="*/ 64 h 127"/>
                <a:gd name="T36" fmla="*/ 72 w 114"/>
                <a:gd name="T37" fmla="*/ 73 h 127"/>
                <a:gd name="T38" fmla="*/ 62 w 114"/>
                <a:gd name="T39" fmla="*/ 95 h 127"/>
                <a:gd name="T40" fmla="*/ 77 w 114"/>
                <a:gd name="T41" fmla="*/ 88 h 127"/>
                <a:gd name="T42" fmla="*/ 79 w 114"/>
                <a:gd name="T43" fmla="*/ 120 h 127"/>
                <a:gd name="T44" fmla="*/ 65 w 114"/>
                <a:gd name="T45" fmla="*/ 120 h 127"/>
                <a:gd name="T46" fmla="*/ 54 w 114"/>
                <a:gd name="T47" fmla="*/ 119 h 127"/>
                <a:gd name="T48" fmla="*/ 33 w 114"/>
                <a:gd name="T49" fmla="*/ 115 h 127"/>
                <a:gd name="T50" fmla="*/ 38 w 114"/>
                <a:gd name="T51" fmla="*/ 109 h 127"/>
                <a:gd name="T52" fmla="*/ 49 w 114"/>
                <a:gd name="T53" fmla="*/ 98 h 127"/>
                <a:gd name="T54" fmla="*/ 50 w 114"/>
                <a:gd name="T55" fmla="*/ 84 h 127"/>
                <a:gd name="T56" fmla="*/ 43 w 114"/>
                <a:gd name="T57" fmla="*/ 67 h 127"/>
                <a:gd name="T58" fmla="*/ 51 w 114"/>
                <a:gd name="T59" fmla="*/ 61 h 127"/>
                <a:gd name="T60" fmla="*/ 53 w 114"/>
                <a:gd name="T61" fmla="*/ 50 h 127"/>
                <a:gd name="T62" fmla="*/ 35 w 114"/>
                <a:gd name="T63" fmla="*/ 59 h 127"/>
                <a:gd name="T64" fmla="*/ 33 w 114"/>
                <a:gd name="T65" fmla="*/ 51 h 127"/>
                <a:gd name="T66" fmla="*/ 0 w 114"/>
                <a:gd name="T67" fmla="*/ 78 h 127"/>
                <a:gd name="T68" fmla="*/ 0 w 114"/>
                <a:gd name="T69" fmla="*/ 76 h 127"/>
                <a:gd name="T70" fmla="*/ 13 w 114"/>
                <a:gd name="T71" fmla="*/ 63 h 127"/>
                <a:gd name="T72" fmla="*/ 33 w 114"/>
                <a:gd name="T73" fmla="*/ 51 h 127"/>
                <a:gd name="T74" fmla="*/ 30 w 114"/>
                <a:gd name="T75" fmla="*/ 63 h 127"/>
                <a:gd name="T76" fmla="*/ 18 w 114"/>
                <a:gd name="T77" fmla="*/ 69 h 127"/>
                <a:gd name="T78" fmla="*/ 12 w 114"/>
                <a:gd name="T79" fmla="*/ 86 h 127"/>
                <a:gd name="T80" fmla="*/ 26 w 114"/>
                <a:gd name="T81" fmla="*/ 106 h 127"/>
                <a:gd name="T82" fmla="*/ 33 w 114"/>
                <a:gd name="T83" fmla="*/ 115 h 127"/>
                <a:gd name="T84" fmla="*/ 13 w 114"/>
                <a:gd name="T85" fmla="*/ 98 h 127"/>
                <a:gd name="T86" fmla="*/ 3 w 114"/>
                <a:gd name="T87" fmla="*/ 8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7">
                  <a:moveTo>
                    <a:pt x="79" y="45"/>
                  </a:moveTo>
                  <a:cubicBezTo>
                    <a:pt x="86" y="47"/>
                    <a:pt x="95" y="49"/>
                    <a:pt x="98" y="50"/>
                  </a:cubicBezTo>
                  <a:cubicBezTo>
                    <a:pt x="98" y="50"/>
                    <a:pt x="106" y="52"/>
                    <a:pt x="112" y="63"/>
                  </a:cubicBezTo>
                  <a:cubicBezTo>
                    <a:pt x="112" y="63"/>
                    <a:pt x="114" y="64"/>
                    <a:pt x="110" y="70"/>
                  </a:cubicBezTo>
                  <a:cubicBezTo>
                    <a:pt x="110" y="70"/>
                    <a:pt x="106" y="75"/>
                    <a:pt x="101" y="77"/>
                  </a:cubicBezTo>
                  <a:cubicBezTo>
                    <a:pt x="101" y="77"/>
                    <a:pt x="99" y="78"/>
                    <a:pt x="98" y="83"/>
                  </a:cubicBezTo>
                  <a:cubicBezTo>
                    <a:pt x="98" y="83"/>
                    <a:pt x="91" y="93"/>
                    <a:pt x="87" y="95"/>
                  </a:cubicBezTo>
                  <a:cubicBezTo>
                    <a:pt x="87" y="95"/>
                    <a:pt x="81" y="97"/>
                    <a:pt x="82" y="103"/>
                  </a:cubicBezTo>
                  <a:cubicBezTo>
                    <a:pt x="82" y="103"/>
                    <a:pt x="88" y="109"/>
                    <a:pt x="86" y="117"/>
                  </a:cubicBezTo>
                  <a:cubicBezTo>
                    <a:pt x="86" y="117"/>
                    <a:pt x="86" y="119"/>
                    <a:pt x="83" y="119"/>
                  </a:cubicBezTo>
                  <a:cubicBezTo>
                    <a:pt x="83" y="119"/>
                    <a:pt x="82" y="119"/>
                    <a:pt x="79" y="120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3" y="81"/>
                    <a:pt x="89" y="76"/>
                    <a:pt x="89" y="76"/>
                  </a:cubicBezTo>
                  <a:cubicBezTo>
                    <a:pt x="90" y="73"/>
                    <a:pt x="97" y="64"/>
                    <a:pt x="97" y="64"/>
                  </a:cubicBezTo>
                  <a:cubicBezTo>
                    <a:pt x="98" y="63"/>
                    <a:pt x="97" y="59"/>
                    <a:pt x="97" y="59"/>
                  </a:cubicBezTo>
                  <a:cubicBezTo>
                    <a:pt x="97" y="57"/>
                    <a:pt x="88" y="51"/>
                    <a:pt x="88" y="51"/>
                  </a:cubicBezTo>
                  <a:cubicBezTo>
                    <a:pt x="87" y="50"/>
                    <a:pt x="83" y="50"/>
                    <a:pt x="79" y="49"/>
                  </a:cubicBezTo>
                  <a:lnTo>
                    <a:pt x="79" y="45"/>
                  </a:lnTo>
                  <a:close/>
                  <a:moveTo>
                    <a:pt x="33" y="51"/>
                  </a:moveTo>
                  <a:cubicBezTo>
                    <a:pt x="35" y="50"/>
                    <a:pt x="37" y="48"/>
                    <a:pt x="38" y="47"/>
                  </a:cubicBezTo>
                  <a:cubicBezTo>
                    <a:pt x="38" y="47"/>
                    <a:pt x="42" y="44"/>
                    <a:pt x="46" y="43"/>
                  </a:cubicBezTo>
                  <a:cubicBezTo>
                    <a:pt x="46" y="43"/>
                    <a:pt x="53" y="42"/>
                    <a:pt x="53" y="40"/>
                  </a:cubicBezTo>
                  <a:cubicBezTo>
                    <a:pt x="53" y="40"/>
                    <a:pt x="54" y="34"/>
                    <a:pt x="54" y="3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0"/>
                    <a:pt x="57" y="2"/>
                  </a:cubicBezTo>
                  <a:cubicBezTo>
                    <a:pt x="57" y="2"/>
                    <a:pt x="58" y="4"/>
                    <a:pt x="61" y="3"/>
                  </a:cubicBezTo>
                  <a:cubicBezTo>
                    <a:pt x="61" y="3"/>
                    <a:pt x="64" y="3"/>
                    <a:pt x="65" y="10"/>
                  </a:cubicBezTo>
                  <a:cubicBezTo>
                    <a:pt x="65" y="10"/>
                    <a:pt x="67" y="19"/>
                    <a:pt x="67" y="27"/>
                  </a:cubicBezTo>
                  <a:cubicBezTo>
                    <a:pt x="67" y="27"/>
                    <a:pt x="67" y="37"/>
                    <a:pt x="67" y="39"/>
                  </a:cubicBezTo>
                  <a:cubicBezTo>
                    <a:pt x="67" y="39"/>
                    <a:pt x="66" y="42"/>
                    <a:pt x="69" y="43"/>
                  </a:cubicBezTo>
                  <a:cubicBezTo>
                    <a:pt x="69" y="43"/>
                    <a:pt x="74" y="44"/>
                    <a:pt x="79" y="45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8"/>
                    <a:pt x="73" y="48"/>
                  </a:cubicBezTo>
                  <a:cubicBezTo>
                    <a:pt x="67" y="47"/>
                    <a:pt x="71" y="53"/>
                    <a:pt x="71" y="53"/>
                  </a:cubicBezTo>
                  <a:cubicBezTo>
                    <a:pt x="72" y="55"/>
                    <a:pt x="74" y="60"/>
                    <a:pt x="74" y="60"/>
                  </a:cubicBezTo>
                  <a:cubicBezTo>
                    <a:pt x="74" y="63"/>
                    <a:pt x="76" y="64"/>
                    <a:pt x="76" y="64"/>
                  </a:cubicBezTo>
                  <a:cubicBezTo>
                    <a:pt x="78" y="67"/>
                    <a:pt x="75" y="70"/>
                    <a:pt x="75" y="70"/>
                  </a:cubicBezTo>
                  <a:cubicBezTo>
                    <a:pt x="74" y="71"/>
                    <a:pt x="72" y="73"/>
                    <a:pt x="72" y="73"/>
                  </a:cubicBezTo>
                  <a:cubicBezTo>
                    <a:pt x="70" y="79"/>
                    <a:pt x="64" y="83"/>
                    <a:pt x="64" y="83"/>
                  </a:cubicBezTo>
                  <a:cubicBezTo>
                    <a:pt x="59" y="86"/>
                    <a:pt x="62" y="95"/>
                    <a:pt x="62" y="95"/>
                  </a:cubicBezTo>
                  <a:cubicBezTo>
                    <a:pt x="64" y="101"/>
                    <a:pt x="73" y="91"/>
                    <a:pt x="73" y="91"/>
                  </a:cubicBezTo>
                  <a:cubicBezTo>
                    <a:pt x="75" y="89"/>
                    <a:pt x="77" y="88"/>
                    <a:pt x="77" y="88"/>
                  </a:cubicBezTo>
                  <a:cubicBezTo>
                    <a:pt x="77" y="88"/>
                    <a:pt x="78" y="86"/>
                    <a:pt x="79" y="85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20"/>
                    <a:pt x="77" y="120"/>
                    <a:pt x="76" y="120"/>
                  </a:cubicBezTo>
                  <a:cubicBezTo>
                    <a:pt x="76" y="120"/>
                    <a:pt x="70" y="121"/>
                    <a:pt x="65" y="120"/>
                  </a:cubicBezTo>
                  <a:cubicBezTo>
                    <a:pt x="65" y="120"/>
                    <a:pt x="61" y="120"/>
                    <a:pt x="57" y="119"/>
                  </a:cubicBezTo>
                  <a:cubicBezTo>
                    <a:pt x="57" y="119"/>
                    <a:pt x="56" y="118"/>
                    <a:pt x="54" y="119"/>
                  </a:cubicBezTo>
                  <a:cubicBezTo>
                    <a:pt x="54" y="119"/>
                    <a:pt x="44" y="127"/>
                    <a:pt x="36" y="118"/>
                  </a:cubicBezTo>
                  <a:cubicBezTo>
                    <a:pt x="36" y="118"/>
                    <a:pt x="34" y="116"/>
                    <a:pt x="33" y="115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9"/>
                    <a:pt x="36" y="109"/>
                    <a:pt x="38" y="109"/>
                  </a:cubicBezTo>
                  <a:cubicBezTo>
                    <a:pt x="45" y="109"/>
                    <a:pt x="46" y="103"/>
                    <a:pt x="46" y="103"/>
                  </a:cubicBezTo>
                  <a:cubicBezTo>
                    <a:pt x="45" y="101"/>
                    <a:pt x="49" y="98"/>
                    <a:pt x="49" y="98"/>
                  </a:cubicBezTo>
                  <a:cubicBezTo>
                    <a:pt x="51" y="96"/>
                    <a:pt x="51" y="94"/>
                    <a:pt x="51" y="94"/>
                  </a:cubicBezTo>
                  <a:cubicBezTo>
                    <a:pt x="50" y="91"/>
                    <a:pt x="50" y="84"/>
                    <a:pt x="50" y="84"/>
                  </a:cubicBezTo>
                  <a:cubicBezTo>
                    <a:pt x="47" y="82"/>
                    <a:pt x="41" y="75"/>
                    <a:pt x="41" y="75"/>
                  </a:cubicBezTo>
                  <a:cubicBezTo>
                    <a:pt x="37" y="67"/>
                    <a:pt x="43" y="67"/>
                    <a:pt x="43" y="67"/>
                  </a:cubicBezTo>
                  <a:cubicBezTo>
                    <a:pt x="46" y="68"/>
                    <a:pt x="47" y="67"/>
                    <a:pt x="47" y="67"/>
                  </a:cubicBezTo>
                  <a:cubicBezTo>
                    <a:pt x="51" y="67"/>
                    <a:pt x="51" y="61"/>
                    <a:pt x="51" y="61"/>
                  </a:cubicBezTo>
                  <a:cubicBezTo>
                    <a:pt x="51" y="58"/>
                    <a:pt x="52" y="56"/>
                    <a:pt x="52" y="56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0" y="45"/>
                    <a:pt x="47" y="50"/>
                    <a:pt x="47" y="50"/>
                  </a:cubicBezTo>
                  <a:cubicBezTo>
                    <a:pt x="45" y="53"/>
                    <a:pt x="35" y="59"/>
                    <a:pt x="35" y="59"/>
                  </a:cubicBezTo>
                  <a:cubicBezTo>
                    <a:pt x="34" y="59"/>
                    <a:pt x="33" y="60"/>
                    <a:pt x="33" y="60"/>
                  </a:cubicBezTo>
                  <a:lnTo>
                    <a:pt x="33" y="51"/>
                  </a:lnTo>
                  <a:close/>
                  <a:moveTo>
                    <a:pt x="3" y="82"/>
                  </a:moveTo>
                  <a:cubicBezTo>
                    <a:pt x="3" y="82"/>
                    <a:pt x="0" y="81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0" y="76"/>
                    <a:pt x="0" y="74"/>
                    <a:pt x="5" y="69"/>
                  </a:cubicBezTo>
                  <a:cubicBezTo>
                    <a:pt x="5" y="69"/>
                    <a:pt x="9" y="65"/>
                    <a:pt x="13" y="63"/>
                  </a:cubicBezTo>
                  <a:cubicBezTo>
                    <a:pt x="13" y="63"/>
                    <a:pt x="22" y="57"/>
                    <a:pt x="28" y="55"/>
                  </a:cubicBezTo>
                  <a:cubicBezTo>
                    <a:pt x="28" y="55"/>
                    <a:pt x="30" y="53"/>
                    <a:pt x="33" y="51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26" y="62"/>
                    <a:pt x="22" y="65"/>
                    <a:pt x="22" y="65"/>
                  </a:cubicBezTo>
                  <a:cubicBezTo>
                    <a:pt x="17" y="67"/>
                    <a:pt x="18" y="69"/>
                    <a:pt x="18" y="69"/>
                  </a:cubicBezTo>
                  <a:cubicBezTo>
                    <a:pt x="17" y="72"/>
                    <a:pt x="14" y="78"/>
                    <a:pt x="14" y="78"/>
                  </a:cubicBezTo>
                  <a:cubicBezTo>
                    <a:pt x="13" y="79"/>
                    <a:pt x="12" y="84"/>
                    <a:pt x="12" y="86"/>
                  </a:cubicBezTo>
                  <a:cubicBezTo>
                    <a:pt x="12" y="86"/>
                    <a:pt x="14" y="92"/>
                    <a:pt x="14" y="92"/>
                  </a:cubicBezTo>
                  <a:cubicBezTo>
                    <a:pt x="16" y="97"/>
                    <a:pt x="26" y="106"/>
                    <a:pt x="26" y="106"/>
                  </a:cubicBezTo>
                  <a:cubicBezTo>
                    <a:pt x="28" y="107"/>
                    <a:pt x="30" y="108"/>
                    <a:pt x="33" y="108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9" y="111"/>
                    <a:pt x="27" y="111"/>
                  </a:cubicBezTo>
                  <a:cubicBezTo>
                    <a:pt x="27" y="111"/>
                    <a:pt x="17" y="102"/>
                    <a:pt x="13" y="98"/>
                  </a:cubicBezTo>
                  <a:cubicBezTo>
                    <a:pt x="13" y="98"/>
                    <a:pt x="7" y="92"/>
                    <a:pt x="7" y="87"/>
                  </a:cubicBezTo>
                  <a:cubicBezTo>
                    <a:pt x="7" y="87"/>
                    <a:pt x="6" y="82"/>
                    <a:pt x="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5" name="Freeform 18"/>
            <p:cNvSpPr/>
            <p:nvPr/>
          </p:nvSpPr>
          <p:spPr bwMode="auto">
            <a:xfrm>
              <a:off x="3397" y="1954"/>
              <a:ext cx="212" cy="261"/>
            </a:xfrm>
            <a:custGeom>
              <a:avLst/>
              <a:gdLst>
                <a:gd name="T0" fmla="*/ 92 w 111"/>
                <a:gd name="T1" fmla="*/ 4 h 135"/>
                <a:gd name="T2" fmla="*/ 108 w 111"/>
                <a:gd name="T3" fmla="*/ 13 h 135"/>
                <a:gd name="T4" fmla="*/ 106 w 111"/>
                <a:gd name="T5" fmla="*/ 20 h 135"/>
                <a:gd name="T6" fmla="*/ 98 w 111"/>
                <a:gd name="T7" fmla="*/ 25 h 135"/>
                <a:gd name="T8" fmla="*/ 93 w 111"/>
                <a:gd name="T9" fmla="*/ 28 h 135"/>
                <a:gd name="T10" fmla="*/ 68 w 111"/>
                <a:gd name="T11" fmla="*/ 65 h 135"/>
                <a:gd name="T12" fmla="*/ 48 w 111"/>
                <a:gd name="T13" fmla="*/ 97 h 135"/>
                <a:gd name="T14" fmla="*/ 27 w 111"/>
                <a:gd name="T15" fmla="*/ 124 h 135"/>
                <a:gd name="T16" fmla="*/ 23 w 111"/>
                <a:gd name="T17" fmla="*/ 128 h 135"/>
                <a:gd name="T18" fmla="*/ 20 w 111"/>
                <a:gd name="T19" fmla="*/ 132 h 135"/>
                <a:gd name="T20" fmla="*/ 13 w 111"/>
                <a:gd name="T21" fmla="*/ 135 h 135"/>
                <a:gd name="T22" fmla="*/ 8 w 111"/>
                <a:gd name="T23" fmla="*/ 134 h 135"/>
                <a:gd name="T24" fmla="*/ 3 w 111"/>
                <a:gd name="T25" fmla="*/ 134 h 135"/>
                <a:gd name="T26" fmla="*/ 4 w 111"/>
                <a:gd name="T27" fmla="*/ 132 h 135"/>
                <a:gd name="T28" fmla="*/ 6 w 111"/>
                <a:gd name="T29" fmla="*/ 130 h 135"/>
                <a:gd name="T30" fmla="*/ 8 w 111"/>
                <a:gd name="T31" fmla="*/ 129 h 135"/>
                <a:gd name="T32" fmla="*/ 9 w 111"/>
                <a:gd name="T33" fmla="*/ 128 h 135"/>
                <a:gd name="T34" fmla="*/ 11 w 111"/>
                <a:gd name="T35" fmla="*/ 125 h 135"/>
                <a:gd name="T36" fmla="*/ 13 w 111"/>
                <a:gd name="T37" fmla="*/ 123 h 135"/>
                <a:gd name="T38" fmla="*/ 31 w 111"/>
                <a:gd name="T39" fmla="*/ 102 h 135"/>
                <a:gd name="T40" fmla="*/ 48 w 111"/>
                <a:gd name="T41" fmla="*/ 77 h 135"/>
                <a:gd name="T42" fmla="*/ 58 w 111"/>
                <a:gd name="T43" fmla="*/ 61 h 135"/>
                <a:gd name="T44" fmla="*/ 78 w 111"/>
                <a:gd name="T45" fmla="*/ 28 h 135"/>
                <a:gd name="T46" fmla="*/ 58 w 111"/>
                <a:gd name="T47" fmla="*/ 17 h 135"/>
                <a:gd name="T48" fmla="*/ 61 w 111"/>
                <a:gd name="T49" fmla="*/ 16 h 135"/>
                <a:gd name="T50" fmla="*/ 81 w 111"/>
                <a:gd name="T51" fmla="*/ 13 h 135"/>
                <a:gd name="T52" fmla="*/ 92 w 111"/>
                <a:gd name="T5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135">
                  <a:moveTo>
                    <a:pt x="92" y="4"/>
                  </a:moveTo>
                  <a:cubicBezTo>
                    <a:pt x="92" y="4"/>
                    <a:pt x="100" y="0"/>
                    <a:pt x="108" y="13"/>
                  </a:cubicBezTo>
                  <a:cubicBezTo>
                    <a:pt x="108" y="13"/>
                    <a:pt x="111" y="20"/>
                    <a:pt x="106" y="20"/>
                  </a:cubicBezTo>
                  <a:cubicBezTo>
                    <a:pt x="106" y="20"/>
                    <a:pt x="102" y="21"/>
                    <a:pt x="98" y="25"/>
                  </a:cubicBezTo>
                  <a:cubicBezTo>
                    <a:pt x="97" y="25"/>
                    <a:pt x="94" y="25"/>
                    <a:pt x="93" y="28"/>
                  </a:cubicBezTo>
                  <a:cubicBezTo>
                    <a:pt x="93" y="28"/>
                    <a:pt x="85" y="42"/>
                    <a:pt x="68" y="65"/>
                  </a:cubicBezTo>
                  <a:cubicBezTo>
                    <a:pt x="68" y="65"/>
                    <a:pt x="59" y="77"/>
                    <a:pt x="48" y="97"/>
                  </a:cubicBezTo>
                  <a:cubicBezTo>
                    <a:pt x="48" y="97"/>
                    <a:pt x="40" y="113"/>
                    <a:pt x="27" y="124"/>
                  </a:cubicBezTo>
                  <a:cubicBezTo>
                    <a:pt x="27" y="124"/>
                    <a:pt x="23" y="127"/>
                    <a:pt x="23" y="128"/>
                  </a:cubicBezTo>
                  <a:cubicBezTo>
                    <a:pt x="23" y="128"/>
                    <a:pt x="22" y="130"/>
                    <a:pt x="20" y="132"/>
                  </a:cubicBezTo>
                  <a:cubicBezTo>
                    <a:pt x="20" y="132"/>
                    <a:pt x="17" y="135"/>
                    <a:pt x="13" y="135"/>
                  </a:cubicBezTo>
                  <a:cubicBezTo>
                    <a:pt x="13" y="135"/>
                    <a:pt x="10" y="134"/>
                    <a:pt x="8" y="134"/>
                  </a:cubicBezTo>
                  <a:cubicBezTo>
                    <a:pt x="8" y="134"/>
                    <a:pt x="5" y="134"/>
                    <a:pt x="3" y="134"/>
                  </a:cubicBezTo>
                  <a:cubicBezTo>
                    <a:pt x="3" y="134"/>
                    <a:pt x="0" y="135"/>
                    <a:pt x="4" y="132"/>
                  </a:cubicBezTo>
                  <a:cubicBezTo>
                    <a:pt x="4" y="132"/>
                    <a:pt x="4" y="131"/>
                    <a:pt x="6" y="130"/>
                  </a:cubicBezTo>
                  <a:cubicBezTo>
                    <a:pt x="6" y="130"/>
                    <a:pt x="7" y="130"/>
                    <a:pt x="8" y="129"/>
                  </a:cubicBezTo>
                  <a:cubicBezTo>
                    <a:pt x="8" y="129"/>
                    <a:pt x="7" y="128"/>
                    <a:pt x="9" y="128"/>
                  </a:cubicBezTo>
                  <a:cubicBezTo>
                    <a:pt x="9" y="128"/>
                    <a:pt x="11" y="129"/>
                    <a:pt x="11" y="125"/>
                  </a:cubicBezTo>
                  <a:cubicBezTo>
                    <a:pt x="11" y="125"/>
                    <a:pt x="11" y="124"/>
                    <a:pt x="13" y="123"/>
                  </a:cubicBezTo>
                  <a:cubicBezTo>
                    <a:pt x="13" y="123"/>
                    <a:pt x="19" y="118"/>
                    <a:pt x="31" y="102"/>
                  </a:cubicBezTo>
                  <a:cubicBezTo>
                    <a:pt x="31" y="102"/>
                    <a:pt x="42" y="89"/>
                    <a:pt x="48" y="77"/>
                  </a:cubicBezTo>
                  <a:cubicBezTo>
                    <a:pt x="48" y="77"/>
                    <a:pt x="53" y="69"/>
                    <a:pt x="58" y="61"/>
                  </a:cubicBezTo>
                  <a:cubicBezTo>
                    <a:pt x="58" y="61"/>
                    <a:pt x="75" y="34"/>
                    <a:pt x="78" y="28"/>
                  </a:cubicBezTo>
                  <a:cubicBezTo>
                    <a:pt x="78" y="28"/>
                    <a:pt x="59" y="25"/>
                    <a:pt x="58" y="17"/>
                  </a:cubicBezTo>
                  <a:cubicBezTo>
                    <a:pt x="58" y="17"/>
                    <a:pt x="58" y="14"/>
                    <a:pt x="61" y="16"/>
                  </a:cubicBezTo>
                  <a:cubicBezTo>
                    <a:pt x="61" y="16"/>
                    <a:pt x="70" y="20"/>
                    <a:pt x="81" y="13"/>
                  </a:cubicBezTo>
                  <a:cubicBezTo>
                    <a:pt x="81" y="13"/>
                    <a:pt x="87" y="11"/>
                    <a:pt x="9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6" name="Freeform 19"/>
            <p:cNvSpPr/>
            <p:nvPr/>
          </p:nvSpPr>
          <p:spPr bwMode="auto">
            <a:xfrm>
              <a:off x="3508" y="2093"/>
              <a:ext cx="158" cy="118"/>
            </a:xfrm>
            <a:custGeom>
              <a:avLst/>
              <a:gdLst>
                <a:gd name="T0" fmla="*/ 11 w 83"/>
                <a:gd name="T1" fmla="*/ 29 h 61"/>
                <a:gd name="T2" fmla="*/ 4 w 83"/>
                <a:gd name="T3" fmla="*/ 21 h 61"/>
                <a:gd name="T4" fmla="*/ 20 w 83"/>
                <a:gd name="T5" fmla="*/ 27 h 61"/>
                <a:gd name="T6" fmla="*/ 23 w 83"/>
                <a:gd name="T7" fmla="*/ 33 h 61"/>
                <a:gd name="T8" fmla="*/ 33 w 83"/>
                <a:gd name="T9" fmla="*/ 46 h 61"/>
                <a:gd name="T10" fmla="*/ 34 w 83"/>
                <a:gd name="T11" fmla="*/ 44 h 61"/>
                <a:gd name="T12" fmla="*/ 34 w 83"/>
                <a:gd name="T13" fmla="*/ 39 h 61"/>
                <a:gd name="T14" fmla="*/ 38 w 83"/>
                <a:gd name="T15" fmla="*/ 36 h 61"/>
                <a:gd name="T16" fmla="*/ 40 w 83"/>
                <a:gd name="T17" fmla="*/ 35 h 61"/>
                <a:gd name="T18" fmla="*/ 47 w 83"/>
                <a:gd name="T19" fmla="*/ 26 h 61"/>
                <a:gd name="T20" fmla="*/ 47 w 83"/>
                <a:gd name="T21" fmla="*/ 19 h 61"/>
                <a:gd name="T22" fmla="*/ 37 w 83"/>
                <a:gd name="T23" fmla="*/ 13 h 61"/>
                <a:gd name="T24" fmla="*/ 35 w 83"/>
                <a:gd name="T25" fmla="*/ 11 h 61"/>
                <a:gd name="T26" fmla="*/ 42 w 83"/>
                <a:gd name="T27" fmla="*/ 10 h 61"/>
                <a:gd name="T28" fmla="*/ 55 w 83"/>
                <a:gd name="T29" fmla="*/ 4 h 61"/>
                <a:gd name="T30" fmla="*/ 59 w 83"/>
                <a:gd name="T31" fmla="*/ 1 h 61"/>
                <a:gd name="T32" fmla="*/ 68 w 83"/>
                <a:gd name="T33" fmla="*/ 3 h 61"/>
                <a:gd name="T34" fmla="*/ 81 w 83"/>
                <a:gd name="T35" fmla="*/ 15 h 61"/>
                <a:gd name="T36" fmla="*/ 82 w 83"/>
                <a:gd name="T37" fmla="*/ 18 h 61"/>
                <a:gd name="T38" fmla="*/ 78 w 83"/>
                <a:gd name="T39" fmla="*/ 23 h 61"/>
                <a:gd name="T40" fmla="*/ 66 w 83"/>
                <a:gd name="T41" fmla="*/ 34 h 61"/>
                <a:gd name="T42" fmla="*/ 64 w 83"/>
                <a:gd name="T43" fmla="*/ 46 h 61"/>
                <a:gd name="T44" fmla="*/ 62 w 83"/>
                <a:gd name="T45" fmla="*/ 53 h 61"/>
                <a:gd name="T46" fmla="*/ 55 w 83"/>
                <a:gd name="T47" fmla="*/ 55 h 61"/>
                <a:gd name="T48" fmla="*/ 46 w 83"/>
                <a:gd name="T49" fmla="*/ 59 h 61"/>
                <a:gd name="T50" fmla="*/ 43 w 83"/>
                <a:gd name="T51" fmla="*/ 59 h 61"/>
                <a:gd name="T52" fmla="*/ 40 w 83"/>
                <a:gd name="T53" fmla="*/ 58 h 61"/>
                <a:gd name="T54" fmla="*/ 38 w 83"/>
                <a:gd name="T55" fmla="*/ 55 h 61"/>
                <a:gd name="T56" fmla="*/ 33 w 83"/>
                <a:gd name="T57" fmla="*/ 51 h 61"/>
                <a:gd name="T58" fmla="*/ 29 w 83"/>
                <a:gd name="T59" fmla="*/ 49 h 61"/>
                <a:gd name="T60" fmla="*/ 20 w 83"/>
                <a:gd name="T61" fmla="*/ 35 h 61"/>
                <a:gd name="T62" fmla="*/ 11 w 83"/>
                <a:gd name="T6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1">
                  <a:moveTo>
                    <a:pt x="11" y="29"/>
                  </a:moveTo>
                  <a:cubicBezTo>
                    <a:pt x="11" y="29"/>
                    <a:pt x="0" y="23"/>
                    <a:pt x="4" y="21"/>
                  </a:cubicBezTo>
                  <a:cubicBezTo>
                    <a:pt x="4" y="21"/>
                    <a:pt x="12" y="18"/>
                    <a:pt x="20" y="27"/>
                  </a:cubicBezTo>
                  <a:cubicBezTo>
                    <a:pt x="20" y="27"/>
                    <a:pt x="21" y="30"/>
                    <a:pt x="23" y="33"/>
                  </a:cubicBezTo>
                  <a:cubicBezTo>
                    <a:pt x="23" y="33"/>
                    <a:pt x="24" y="36"/>
                    <a:pt x="33" y="46"/>
                  </a:cubicBezTo>
                  <a:cubicBezTo>
                    <a:pt x="33" y="46"/>
                    <a:pt x="34" y="47"/>
                    <a:pt x="34" y="4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6" y="35"/>
                    <a:pt x="38" y="36"/>
                  </a:cubicBezTo>
                  <a:cubicBezTo>
                    <a:pt x="38" y="36"/>
                    <a:pt x="39" y="37"/>
                    <a:pt x="40" y="35"/>
                  </a:cubicBezTo>
                  <a:cubicBezTo>
                    <a:pt x="40" y="35"/>
                    <a:pt x="45" y="31"/>
                    <a:pt x="47" y="26"/>
                  </a:cubicBezTo>
                  <a:cubicBezTo>
                    <a:pt x="47" y="26"/>
                    <a:pt x="50" y="21"/>
                    <a:pt x="47" y="19"/>
                  </a:cubicBezTo>
                  <a:cubicBezTo>
                    <a:pt x="47" y="19"/>
                    <a:pt x="40" y="15"/>
                    <a:pt x="37" y="13"/>
                  </a:cubicBezTo>
                  <a:cubicBezTo>
                    <a:pt x="37" y="13"/>
                    <a:pt x="33" y="12"/>
                    <a:pt x="35" y="11"/>
                  </a:cubicBezTo>
                  <a:cubicBezTo>
                    <a:pt x="35" y="11"/>
                    <a:pt x="37" y="10"/>
                    <a:pt x="42" y="10"/>
                  </a:cubicBezTo>
                  <a:cubicBezTo>
                    <a:pt x="42" y="10"/>
                    <a:pt x="53" y="8"/>
                    <a:pt x="55" y="4"/>
                  </a:cubicBezTo>
                  <a:cubicBezTo>
                    <a:pt x="55" y="4"/>
                    <a:pt x="56" y="0"/>
                    <a:pt x="59" y="1"/>
                  </a:cubicBezTo>
                  <a:cubicBezTo>
                    <a:pt x="59" y="1"/>
                    <a:pt x="65" y="4"/>
                    <a:pt x="68" y="3"/>
                  </a:cubicBezTo>
                  <a:cubicBezTo>
                    <a:pt x="68" y="3"/>
                    <a:pt x="79" y="3"/>
                    <a:pt x="81" y="15"/>
                  </a:cubicBezTo>
                  <a:cubicBezTo>
                    <a:pt x="81" y="15"/>
                    <a:pt x="81" y="17"/>
                    <a:pt x="82" y="18"/>
                  </a:cubicBezTo>
                  <a:cubicBezTo>
                    <a:pt x="82" y="18"/>
                    <a:pt x="83" y="22"/>
                    <a:pt x="78" y="23"/>
                  </a:cubicBezTo>
                  <a:cubicBezTo>
                    <a:pt x="78" y="23"/>
                    <a:pt x="68" y="30"/>
                    <a:pt x="66" y="34"/>
                  </a:cubicBezTo>
                  <a:cubicBezTo>
                    <a:pt x="66" y="34"/>
                    <a:pt x="62" y="42"/>
                    <a:pt x="64" y="46"/>
                  </a:cubicBezTo>
                  <a:cubicBezTo>
                    <a:pt x="64" y="46"/>
                    <a:pt x="66" y="51"/>
                    <a:pt x="62" y="53"/>
                  </a:cubicBezTo>
                  <a:cubicBezTo>
                    <a:pt x="62" y="53"/>
                    <a:pt x="59" y="55"/>
                    <a:pt x="55" y="55"/>
                  </a:cubicBezTo>
                  <a:cubicBezTo>
                    <a:pt x="55" y="55"/>
                    <a:pt x="50" y="54"/>
                    <a:pt x="46" y="59"/>
                  </a:cubicBezTo>
                  <a:cubicBezTo>
                    <a:pt x="46" y="59"/>
                    <a:pt x="46" y="61"/>
                    <a:pt x="43" y="59"/>
                  </a:cubicBezTo>
                  <a:cubicBezTo>
                    <a:pt x="43" y="59"/>
                    <a:pt x="43" y="58"/>
                    <a:pt x="40" y="58"/>
                  </a:cubicBezTo>
                  <a:cubicBezTo>
                    <a:pt x="40" y="58"/>
                    <a:pt x="38" y="58"/>
                    <a:pt x="38" y="55"/>
                  </a:cubicBezTo>
                  <a:cubicBezTo>
                    <a:pt x="38" y="55"/>
                    <a:pt x="37" y="52"/>
                    <a:pt x="33" y="51"/>
                  </a:cubicBezTo>
                  <a:cubicBezTo>
                    <a:pt x="33" y="51"/>
                    <a:pt x="31" y="52"/>
                    <a:pt x="29" y="49"/>
                  </a:cubicBezTo>
                  <a:cubicBezTo>
                    <a:pt x="29" y="49"/>
                    <a:pt x="23" y="39"/>
                    <a:pt x="20" y="35"/>
                  </a:cubicBezTo>
                  <a:cubicBezTo>
                    <a:pt x="20" y="35"/>
                    <a:pt x="16" y="30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7" name="Freeform 20"/>
            <p:cNvSpPr/>
            <p:nvPr/>
          </p:nvSpPr>
          <p:spPr bwMode="auto">
            <a:xfrm>
              <a:off x="4556" y="2116"/>
              <a:ext cx="19" cy="97"/>
            </a:xfrm>
            <a:custGeom>
              <a:avLst/>
              <a:gdLst>
                <a:gd name="T0" fmla="*/ 10 w 10"/>
                <a:gd name="T1" fmla="*/ 50 h 50"/>
                <a:gd name="T2" fmla="*/ 6 w 10"/>
                <a:gd name="T3" fmla="*/ 50 h 50"/>
                <a:gd name="T4" fmla="*/ 0 w 10"/>
                <a:gd name="T5" fmla="*/ 25 h 50"/>
                <a:gd name="T6" fmla="*/ 6 w 10"/>
                <a:gd name="T7" fmla="*/ 0 h 50"/>
                <a:gd name="T8" fmla="*/ 10 w 10"/>
                <a:gd name="T9" fmla="*/ 0 h 50"/>
                <a:gd name="T10" fmla="*/ 4 w 10"/>
                <a:gd name="T11" fmla="*/ 25 h 50"/>
                <a:gd name="T12" fmla="*/ 10 w 1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10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3"/>
                    <a:pt x="0" y="35"/>
                    <a:pt x="0" y="25"/>
                  </a:cubicBezTo>
                  <a:cubicBezTo>
                    <a:pt x="0" y="15"/>
                    <a:pt x="2" y="7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4" y="16"/>
                    <a:pt x="4" y="25"/>
                  </a:cubicBezTo>
                  <a:cubicBezTo>
                    <a:pt x="4" y="35"/>
                    <a:pt x="6" y="43"/>
                    <a:pt x="1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8" name="Freeform 21"/>
            <p:cNvSpPr>
              <a:spLocks noEditPoints="1"/>
            </p:cNvSpPr>
            <p:nvPr/>
          </p:nvSpPr>
          <p:spPr bwMode="auto">
            <a:xfrm>
              <a:off x="4594" y="2116"/>
              <a:ext cx="95" cy="99"/>
            </a:xfrm>
            <a:custGeom>
              <a:avLst/>
              <a:gdLst>
                <a:gd name="T0" fmla="*/ 15 w 50"/>
                <a:gd name="T1" fmla="*/ 0 h 51"/>
                <a:gd name="T2" fmla="*/ 19 w 50"/>
                <a:gd name="T3" fmla="*/ 3 h 51"/>
                <a:gd name="T4" fmla="*/ 16 w 50"/>
                <a:gd name="T5" fmla="*/ 5 h 51"/>
                <a:gd name="T6" fmla="*/ 14 w 50"/>
                <a:gd name="T7" fmla="*/ 26 h 51"/>
                <a:gd name="T8" fmla="*/ 14 w 50"/>
                <a:gd name="T9" fmla="*/ 30 h 51"/>
                <a:gd name="T10" fmla="*/ 11 w 50"/>
                <a:gd name="T11" fmla="*/ 26 h 51"/>
                <a:gd name="T12" fmla="*/ 8 w 50"/>
                <a:gd name="T13" fmla="*/ 16 h 51"/>
                <a:gd name="T14" fmla="*/ 0 w 50"/>
                <a:gd name="T15" fmla="*/ 18 h 51"/>
                <a:gd name="T16" fmla="*/ 25 w 50"/>
                <a:gd name="T17" fmla="*/ 35 h 51"/>
                <a:gd name="T18" fmla="*/ 24 w 50"/>
                <a:gd name="T19" fmla="*/ 29 h 51"/>
                <a:gd name="T20" fmla="*/ 29 w 50"/>
                <a:gd name="T21" fmla="*/ 29 h 51"/>
                <a:gd name="T22" fmla="*/ 28 w 50"/>
                <a:gd name="T23" fmla="*/ 34 h 51"/>
                <a:gd name="T24" fmla="*/ 46 w 50"/>
                <a:gd name="T25" fmla="*/ 35 h 51"/>
                <a:gd name="T26" fmla="*/ 50 w 50"/>
                <a:gd name="T27" fmla="*/ 38 h 51"/>
                <a:gd name="T28" fmla="*/ 46 w 50"/>
                <a:gd name="T29" fmla="*/ 38 h 51"/>
                <a:gd name="T30" fmla="*/ 28 w 50"/>
                <a:gd name="T31" fmla="*/ 46 h 51"/>
                <a:gd name="T32" fmla="*/ 28 w 50"/>
                <a:gd name="T33" fmla="*/ 51 h 51"/>
                <a:gd name="T34" fmla="*/ 25 w 50"/>
                <a:gd name="T35" fmla="*/ 46 h 51"/>
                <a:gd name="T36" fmla="*/ 6 w 50"/>
                <a:gd name="T37" fmla="*/ 38 h 51"/>
                <a:gd name="T38" fmla="*/ 2 w 50"/>
                <a:gd name="T39" fmla="*/ 35 h 51"/>
                <a:gd name="T40" fmla="*/ 27 w 50"/>
                <a:gd name="T41" fmla="*/ 13 h 51"/>
                <a:gd name="T42" fmla="*/ 27 w 50"/>
                <a:gd name="T43" fmla="*/ 0 h 51"/>
                <a:gd name="T44" fmla="*/ 32 w 50"/>
                <a:gd name="T45" fmla="*/ 1 h 51"/>
                <a:gd name="T46" fmla="*/ 31 w 50"/>
                <a:gd name="T47" fmla="*/ 6 h 51"/>
                <a:gd name="T48" fmla="*/ 44 w 50"/>
                <a:gd name="T49" fmla="*/ 3 h 51"/>
                <a:gd name="T50" fmla="*/ 47 w 50"/>
                <a:gd name="T51" fmla="*/ 7 h 51"/>
                <a:gd name="T52" fmla="*/ 41 w 50"/>
                <a:gd name="T53" fmla="*/ 9 h 51"/>
                <a:gd name="T54" fmla="*/ 31 w 50"/>
                <a:gd name="T55" fmla="*/ 22 h 51"/>
                <a:gd name="T56" fmla="*/ 46 w 50"/>
                <a:gd name="T57" fmla="*/ 22 h 51"/>
                <a:gd name="T58" fmla="*/ 50 w 50"/>
                <a:gd name="T59" fmla="*/ 20 h 51"/>
                <a:gd name="T60" fmla="*/ 49 w 50"/>
                <a:gd name="T61" fmla="*/ 24 h 51"/>
                <a:gd name="T62" fmla="*/ 32 w 50"/>
                <a:gd name="T63" fmla="*/ 29 h 51"/>
                <a:gd name="T64" fmla="*/ 27 w 50"/>
                <a:gd name="T65" fmla="*/ 16 h 51"/>
                <a:gd name="T66" fmla="*/ 18 w 50"/>
                <a:gd name="T67" fmla="*/ 17 h 51"/>
                <a:gd name="T68" fmla="*/ 27 w 50"/>
                <a:gd name="T6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51">
                  <a:moveTo>
                    <a:pt x="0" y="18"/>
                  </a:moveTo>
                  <a:cubicBezTo>
                    <a:pt x="8" y="13"/>
                    <a:pt x="13" y="6"/>
                    <a:pt x="15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5" y="7"/>
                    <a:pt x="15" y="9"/>
                    <a:pt x="14" y="1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7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7"/>
                    <a:pt x="11" y="2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5"/>
                    <a:pt x="8" y="16"/>
                  </a:cubicBezTo>
                  <a:cubicBezTo>
                    <a:pt x="7" y="17"/>
                    <a:pt x="6" y="18"/>
                    <a:pt x="3" y="21"/>
                  </a:cubicBezTo>
                  <a:cubicBezTo>
                    <a:pt x="2" y="19"/>
                    <a:pt x="1" y="19"/>
                    <a:pt x="0" y="18"/>
                  </a:cubicBezTo>
                  <a:close/>
                  <a:moveTo>
                    <a:pt x="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4" y="31"/>
                    <a:pt x="24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2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49" y="38"/>
                    <a:pt x="48" y="38"/>
                  </a:cubicBezTo>
                  <a:cubicBezTo>
                    <a:pt x="48" y="38"/>
                    <a:pt x="47" y="38"/>
                    <a:pt x="4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8"/>
                    <a:pt x="25" y="47"/>
                    <a:pt x="25" y="4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3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4" y="35"/>
                    <a:pt x="6" y="35"/>
                  </a:cubicBezTo>
                  <a:close/>
                  <a:moveTo>
                    <a:pt x="27" y="13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3"/>
                    <a:pt x="27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3"/>
                    <a:pt x="31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6" y="9"/>
                    <a:pt x="40" y="6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4" y="8"/>
                    <a:pt x="42" y="9"/>
                    <a:pt x="41" y="9"/>
                  </a:cubicBezTo>
                  <a:cubicBezTo>
                    <a:pt x="39" y="11"/>
                    <a:pt x="36" y="13"/>
                    <a:pt x="31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5"/>
                    <a:pt x="32" y="26"/>
                    <a:pt x="38" y="26"/>
                  </a:cubicBezTo>
                  <a:cubicBezTo>
                    <a:pt x="43" y="26"/>
                    <a:pt x="46" y="25"/>
                    <a:pt x="46" y="22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8" y="20"/>
                    <a:pt x="49" y="20"/>
                    <a:pt x="50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3"/>
                    <a:pt x="49" y="24"/>
                  </a:cubicBezTo>
                  <a:cubicBezTo>
                    <a:pt x="48" y="27"/>
                    <a:pt x="45" y="29"/>
                    <a:pt x="40" y="29"/>
                  </a:cubicBezTo>
                  <a:cubicBezTo>
                    <a:pt x="35" y="29"/>
                    <a:pt x="33" y="29"/>
                    <a:pt x="32" y="29"/>
                  </a:cubicBezTo>
                  <a:cubicBezTo>
                    <a:pt x="29" y="28"/>
                    <a:pt x="27" y="27"/>
                    <a:pt x="27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7"/>
                    <a:pt x="22" y="18"/>
                    <a:pt x="20" y="19"/>
                  </a:cubicBezTo>
                  <a:cubicBezTo>
                    <a:pt x="19" y="19"/>
                    <a:pt x="18" y="18"/>
                    <a:pt x="18" y="17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20" y="16"/>
                    <a:pt x="23" y="15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49" name="Freeform 22"/>
            <p:cNvSpPr>
              <a:spLocks noEditPoints="1"/>
            </p:cNvSpPr>
            <p:nvPr/>
          </p:nvSpPr>
          <p:spPr bwMode="auto">
            <a:xfrm>
              <a:off x="4703" y="2115"/>
              <a:ext cx="93" cy="100"/>
            </a:xfrm>
            <a:custGeom>
              <a:avLst/>
              <a:gdLst>
                <a:gd name="T0" fmla="*/ 19 w 49"/>
                <a:gd name="T1" fmla="*/ 0 h 52"/>
                <a:gd name="T2" fmla="*/ 22 w 49"/>
                <a:gd name="T3" fmla="*/ 1 h 52"/>
                <a:gd name="T4" fmla="*/ 23 w 49"/>
                <a:gd name="T5" fmla="*/ 1 h 52"/>
                <a:gd name="T6" fmla="*/ 22 w 49"/>
                <a:gd name="T7" fmla="*/ 2 h 52"/>
                <a:gd name="T8" fmla="*/ 21 w 49"/>
                <a:gd name="T9" fmla="*/ 4 h 52"/>
                <a:gd name="T10" fmla="*/ 20 w 49"/>
                <a:gd name="T11" fmla="*/ 6 h 52"/>
                <a:gd name="T12" fmla="*/ 19 w 49"/>
                <a:gd name="T13" fmla="*/ 9 h 52"/>
                <a:gd name="T14" fmla="*/ 44 w 49"/>
                <a:gd name="T15" fmla="*/ 9 h 52"/>
                <a:gd name="T16" fmla="*/ 47 w 49"/>
                <a:gd name="T17" fmla="*/ 8 h 52"/>
                <a:gd name="T18" fmla="*/ 49 w 49"/>
                <a:gd name="T19" fmla="*/ 8 h 52"/>
                <a:gd name="T20" fmla="*/ 49 w 49"/>
                <a:gd name="T21" fmla="*/ 12 h 52"/>
                <a:gd name="T22" fmla="*/ 47 w 49"/>
                <a:gd name="T23" fmla="*/ 11 h 52"/>
                <a:gd name="T24" fmla="*/ 44 w 49"/>
                <a:gd name="T25" fmla="*/ 11 h 52"/>
                <a:gd name="T26" fmla="*/ 18 w 49"/>
                <a:gd name="T27" fmla="*/ 11 h 52"/>
                <a:gd name="T28" fmla="*/ 11 w 49"/>
                <a:gd name="T29" fmla="*/ 25 h 52"/>
                <a:gd name="T30" fmla="*/ 24 w 49"/>
                <a:gd name="T31" fmla="*/ 25 h 52"/>
                <a:gd name="T32" fmla="*/ 24 w 49"/>
                <a:gd name="T33" fmla="*/ 21 h 52"/>
                <a:gd name="T34" fmla="*/ 24 w 49"/>
                <a:gd name="T35" fmla="*/ 16 h 52"/>
                <a:gd name="T36" fmla="*/ 28 w 49"/>
                <a:gd name="T37" fmla="*/ 16 h 52"/>
                <a:gd name="T38" fmla="*/ 28 w 49"/>
                <a:gd name="T39" fmla="*/ 17 h 52"/>
                <a:gd name="T40" fmla="*/ 28 w 49"/>
                <a:gd name="T41" fmla="*/ 17 h 52"/>
                <a:gd name="T42" fmla="*/ 27 w 49"/>
                <a:gd name="T43" fmla="*/ 21 h 52"/>
                <a:gd name="T44" fmla="*/ 27 w 49"/>
                <a:gd name="T45" fmla="*/ 25 h 52"/>
                <a:gd name="T46" fmla="*/ 39 w 49"/>
                <a:gd name="T47" fmla="*/ 25 h 52"/>
                <a:gd name="T48" fmla="*/ 44 w 49"/>
                <a:gd name="T49" fmla="*/ 25 h 52"/>
                <a:gd name="T50" fmla="*/ 44 w 49"/>
                <a:gd name="T51" fmla="*/ 28 h 52"/>
                <a:gd name="T52" fmla="*/ 39 w 49"/>
                <a:gd name="T53" fmla="*/ 28 h 52"/>
                <a:gd name="T54" fmla="*/ 27 w 49"/>
                <a:gd name="T55" fmla="*/ 28 h 52"/>
                <a:gd name="T56" fmla="*/ 27 w 49"/>
                <a:gd name="T57" fmla="*/ 47 h 52"/>
                <a:gd name="T58" fmla="*/ 19 w 49"/>
                <a:gd name="T59" fmla="*/ 52 h 52"/>
                <a:gd name="T60" fmla="*/ 17 w 49"/>
                <a:gd name="T61" fmla="*/ 47 h 52"/>
                <a:gd name="T62" fmla="*/ 24 w 49"/>
                <a:gd name="T63" fmla="*/ 46 h 52"/>
                <a:gd name="T64" fmla="*/ 24 w 49"/>
                <a:gd name="T65" fmla="*/ 28 h 52"/>
                <a:gd name="T66" fmla="*/ 11 w 49"/>
                <a:gd name="T67" fmla="*/ 28 h 52"/>
                <a:gd name="T68" fmla="*/ 8 w 49"/>
                <a:gd name="T69" fmla="*/ 29 h 52"/>
                <a:gd name="T70" fmla="*/ 6 w 49"/>
                <a:gd name="T71" fmla="*/ 25 h 52"/>
                <a:gd name="T72" fmla="*/ 9 w 49"/>
                <a:gd name="T73" fmla="*/ 22 h 52"/>
                <a:gd name="T74" fmla="*/ 14 w 49"/>
                <a:gd name="T75" fmla="*/ 11 h 52"/>
                <a:gd name="T76" fmla="*/ 4 w 49"/>
                <a:gd name="T77" fmla="*/ 11 h 52"/>
                <a:gd name="T78" fmla="*/ 1 w 49"/>
                <a:gd name="T79" fmla="*/ 11 h 52"/>
                <a:gd name="T80" fmla="*/ 0 w 49"/>
                <a:gd name="T81" fmla="*/ 12 h 52"/>
                <a:gd name="T82" fmla="*/ 0 w 49"/>
                <a:gd name="T83" fmla="*/ 8 h 52"/>
                <a:gd name="T84" fmla="*/ 2 w 49"/>
                <a:gd name="T85" fmla="*/ 8 h 52"/>
                <a:gd name="T86" fmla="*/ 4 w 49"/>
                <a:gd name="T87" fmla="*/ 9 h 52"/>
                <a:gd name="T88" fmla="*/ 15 w 49"/>
                <a:gd name="T89" fmla="*/ 9 h 52"/>
                <a:gd name="T90" fmla="*/ 19 w 49"/>
                <a:gd name="T91" fmla="*/ 0 h 52"/>
                <a:gd name="T92" fmla="*/ 0 w 49"/>
                <a:gd name="T93" fmla="*/ 46 h 52"/>
                <a:gd name="T94" fmla="*/ 14 w 49"/>
                <a:gd name="T95" fmla="*/ 33 h 52"/>
                <a:gd name="T96" fmla="*/ 18 w 49"/>
                <a:gd name="T97" fmla="*/ 36 h 52"/>
                <a:gd name="T98" fmla="*/ 19 w 49"/>
                <a:gd name="T99" fmla="*/ 36 h 52"/>
                <a:gd name="T100" fmla="*/ 18 w 49"/>
                <a:gd name="T101" fmla="*/ 37 h 52"/>
                <a:gd name="T102" fmla="*/ 15 w 49"/>
                <a:gd name="T103" fmla="*/ 39 h 52"/>
                <a:gd name="T104" fmla="*/ 4 w 49"/>
                <a:gd name="T105" fmla="*/ 49 h 52"/>
                <a:gd name="T106" fmla="*/ 0 w 49"/>
                <a:gd name="T107" fmla="*/ 46 h 52"/>
                <a:gd name="T108" fmla="*/ 32 w 49"/>
                <a:gd name="T109" fmla="*/ 37 h 52"/>
                <a:gd name="T110" fmla="*/ 34 w 49"/>
                <a:gd name="T111" fmla="*/ 34 h 52"/>
                <a:gd name="T112" fmla="*/ 48 w 49"/>
                <a:gd name="T113" fmla="*/ 45 h 52"/>
                <a:gd name="T114" fmla="*/ 46 w 49"/>
                <a:gd name="T115" fmla="*/ 48 h 52"/>
                <a:gd name="T116" fmla="*/ 32 w 49"/>
                <a:gd name="T117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52">
                  <a:moveTo>
                    <a:pt x="19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21" y="4"/>
                    <a:pt x="20" y="5"/>
                    <a:pt x="20" y="6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9"/>
                    <a:pt x="46" y="8"/>
                    <a:pt x="47" y="8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8" y="12"/>
                    <a:pt x="47" y="11"/>
                  </a:cubicBezTo>
                  <a:cubicBezTo>
                    <a:pt x="46" y="11"/>
                    <a:pt x="45" y="11"/>
                    <a:pt x="44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5"/>
                    <a:pt x="14" y="19"/>
                    <a:pt x="11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5"/>
                    <a:pt x="42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2" y="28"/>
                    <a:pt x="41" y="28"/>
                    <a:pt x="39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5" y="51"/>
                    <a:pt x="19" y="52"/>
                  </a:cubicBezTo>
                  <a:cubicBezTo>
                    <a:pt x="18" y="50"/>
                    <a:pt x="18" y="49"/>
                    <a:pt x="17" y="47"/>
                  </a:cubicBezTo>
                  <a:cubicBezTo>
                    <a:pt x="22" y="48"/>
                    <a:pt x="25" y="48"/>
                    <a:pt x="24" y="4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9" y="28"/>
                    <a:pt x="8" y="2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8" y="24"/>
                    <a:pt x="9" y="22"/>
                  </a:cubicBezTo>
                  <a:cubicBezTo>
                    <a:pt x="11" y="19"/>
                    <a:pt x="12" y="16"/>
                    <a:pt x="1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1" y="11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6"/>
                    <a:pt x="18" y="3"/>
                    <a:pt x="19" y="0"/>
                  </a:cubicBezTo>
                  <a:close/>
                  <a:moveTo>
                    <a:pt x="0" y="46"/>
                  </a:moveTo>
                  <a:cubicBezTo>
                    <a:pt x="6" y="43"/>
                    <a:pt x="11" y="39"/>
                    <a:pt x="14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2" y="42"/>
                    <a:pt x="8" y="46"/>
                    <a:pt x="4" y="49"/>
                  </a:cubicBezTo>
                  <a:cubicBezTo>
                    <a:pt x="3" y="47"/>
                    <a:pt x="2" y="46"/>
                    <a:pt x="0" y="46"/>
                  </a:cubicBezTo>
                  <a:close/>
                  <a:moveTo>
                    <a:pt x="32" y="37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9" y="37"/>
                    <a:pt x="44" y="41"/>
                    <a:pt x="48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1" y="44"/>
                    <a:pt x="37" y="40"/>
                    <a:pt x="3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0" name="Freeform 23"/>
            <p:cNvSpPr/>
            <p:nvPr/>
          </p:nvSpPr>
          <p:spPr bwMode="auto">
            <a:xfrm>
              <a:off x="4821" y="2116"/>
              <a:ext cx="19" cy="97"/>
            </a:xfrm>
            <a:custGeom>
              <a:avLst/>
              <a:gdLst>
                <a:gd name="T0" fmla="*/ 0 w 10"/>
                <a:gd name="T1" fmla="*/ 0 h 50"/>
                <a:gd name="T2" fmla="*/ 4 w 10"/>
                <a:gd name="T3" fmla="*/ 0 h 50"/>
                <a:gd name="T4" fmla="*/ 10 w 10"/>
                <a:gd name="T5" fmla="*/ 25 h 50"/>
                <a:gd name="T6" fmla="*/ 4 w 10"/>
                <a:gd name="T7" fmla="*/ 50 h 50"/>
                <a:gd name="T8" fmla="*/ 0 w 10"/>
                <a:gd name="T9" fmla="*/ 50 h 50"/>
                <a:gd name="T10" fmla="*/ 6 w 10"/>
                <a:gd name="T11" fmla="*/ 25 h 50"/>
                <a:gd name="T12" fmla="*/ 0 w 1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7"/>
                    <a:pt x="10" y="15"/>
                    <a:pt x="10" y="25"/>
                  </a:cubicBezTo>
                  <a:cubicBezTo>
                    <a:pt x="10" y="35"/>
                    <a:pt x="8" y="43"/>
                    <a:pt x="4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43"/>
                    <a:pt x="6" y="35"/>
                    <a:pt x="6" y="25"/>
                  </a:cubicBezTo>
                  <a:cubicBezTo>
                    <a:pt x="6" y="16"/>
                    <a:pt x="4" y="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1" name="Freeform 24"/>
            <p:cNvSpPr/>
            <p:nvPr/>
          </p:nvSpPr>
          <p:spPr bwMode="auto">
            <a:xfrm>
              <a:off x="2857" y="2324"/>
              <a:ext cx="71" cy="75"/>
            </a:xfrm>
            <a:custGeom>
              <a:avLst/>
              <a:gdLst>
                <a:gd name="T0" fmla="*/ 35 w 37"/>
                <a:gd name="T1" fmla="*/ 0 h 39"/>
                <a:gd name="T2" fmla="*/ 36 w 37"/>
                <a:gd name="T3" fmla="*/ 13 h 39"/>
                <a:gd name="T4" fmla="*/ 35 w 37"/>
                <a:gd name="T5" fmla="*/ 13 h 39"/>
                <a:gd name="T6" fmla="*/ 30 w 37"/>
                <a:gd name="T7" fmla="*/ 5 h 39"/>
                <a:gd name="T8" fmla="*/ 21 w 37"/>
                <a:gd name="T9" fmla="*/ 2 h 39"/>
                <a:gd name="T10" fmla="*/ 14 w 37"/>
                <a:gd name="T11" fmla="*/ 4 h 39"/>
                <a:gd name="T12" fmla="*/ 9 w 37"/>
                <a:gd name="T13" fmla="*/ 10 h 39"/>
                <a:gd name="T14" fmla="*/ 7 w 37"/>
                <a:gd name="T15" fmla="*/ 20 h 39"/>
                <a:gd name="T16" fmla="*/ 9 w 37"/>
                <a:gd name="T17" fmla="*/ 29 h 39"/>
                <a:gd name="T18" fmla="*/ 14 w 37"/>
                <a:gd name="T19" fmla="*/ 35 h 39"/>
                <a:gd name="T20" fmla="*/ 22 w 37"/>
                <a:gd name="T21" fmla="*/ 37 h 39"/>
                <a:gd name="T22" fmla="*/ 29 w 37"/>
                <a:gd name="T23" fmla="*/ 35 h 39"/>
                <a:gd name="T24" fmla="*/ 36 w 37"/>
                <a:gd name="T25" fmla="*/ 29 h 39"/>
                <a:gd name="T26" fmla="*/ 37 w 37"/>
                <a:gd name="T27" fmla="*/ 30 h 39"/>
                <a:gd name="T28" fmla="*/ 30 w 37"/>
                <a:gd name="T29" fmla="*/ 37 h 39"/>
                <a:gd name="T30" fmla="*/ 20 w 37"/>
                <a:gd name="T31" fmla="*/ 39 h 39"/>
                <a:gd name="T32" fmla="*/ 4 w 37"/>
                <a:gd name="T33" fmla="*/ 32 h 39"/>
                <a:gd name="T34" fmla="*/ 0 w 37"/>
                <a:gd name="T35" fmla="*/ 20 h 39"/>
                <a:gd name="T36" fmla="*/ 3 w 37"/>
                <a:gd name="T37" fmla="*/ 10 h 39"/>
                <a:gd name="T38" fmla="*/ 10 w 37"/>
                <a:gd name="T39" fmla="*/ 3 h 39"/>
                <a:gd name="T40" fmla="*/ 21 w 37"/>
                <a:gd name="T41" fmla="*/ 0 h 39"/>
                <a:gd name="T42" fmla="*/ 30 w 37"/>
                <a:gd name="T43" fmla="*/ 2 h 39"/>
                <a:gd name="T44" fmla="*/ 31 w 37"/>
                <a:gd name="T45" fmla="*/ 3 h 39"/>
                <a:gd name="T46" fmla="*/ 33 w 37"/>
                <a:gd name="T47" fmla="*/ 2 h 39"/>
                <a:gd name="T48" fmla="*/ 34 w 37"/>
                <a:gd name="T49" fmla="*/ 0 h 39"/>
                <a:gd name="T50" fmla="*/ 35 w 3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39">
                  <a:moveTo>
                    <a:pt x="35" y="0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9"/>
                    <a:pt x="32" y="6"/>
                    <a:pt x="30" y="5"/>
                  </a:cubicBezTo>
                  <a:cubicBezTo>
                    <a:pt x="27" y="3"/>
                    <a:pt x="25" y="2"/>
                    <a:pt x="21" y="2"/>
                  </a:cubicBezTo>
                  <a:cubicBezTo>
                    <a:pt x="19" y="2"/>
                    <a:pt x="16" y="3"/>
                    <a:pt x="14" y="4"/>
                  </a:cubicBezTo>
                  <a:cubicBezTo>
                    <a:pt x="12" y="5"/>
                    <a:pt x="10" y="7"/>
                    <a:pt x="9" y="10"/>
                  </a:cubicBezTo>
                  <a:cubicBezTo>
                    <a:pt x="7" y="13"/>
                    <a:pt x="7" y="16"/>
                    <a:pt x="7" y="20"/>
                  </a:cubicBezTo>
                  <a:cubicBezTo>
                    <a:pt x="7" y="24"/>
                    <a:pt x="7" y="27"/>
                    <a:pt x="9" y="29"/>
                  </a:cubicBezTo>
                  <a:cubicBezTo>
                    <a:pt x="10" y="32"/>
                    <a:pt x="12" y="33"/>
                    <a:pt x="14" y="35"/>
                  </a:cubicBezTo>
                  <a:cubicBezTo>
                    <a:pt x="16" y="36"/>
                    <a:pt x="19" y="37"/>
                    <a:pt x="22" y="37"/>
                  </a:cubicBezTo>
                  <a:cubicBezTo>
                    <a:pt x="25" y="37"/>
                    <a:pt x="27" y="36"/>
                    <a:pt x="29" y="35"/>
                  </a:cubicBezTo>
                  <a:cubicBezTo>
                    <a:pt x="31" y="34"/>
                    <a:pt x="34" y="32"/>
                    <a:pt x="36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5"/>
                    <a:pt x="30" y="37"/>
                  </a:cubicBezTo>
                  <a:cubicBezTo>
                    <a:pt x="27" y="38"/>
                    <a:pt x="24" y="39"/>
                    <a:pt x="20" y="39"/>
                  </a:cubicBezTo>
                  <a:cubicBezTo>
                    <a:pt x="13" y="39"/>
                    <a:pt x="8" y="37"/>
                    <a:pt x="4" y="32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17"/>
                    <a:pt x="1" y="13"/>
                    <a:pt x="3" y="10"/>
                  </a:cubicBez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2"/>
                  </a:cubicBezTo>
                  <a:cubicBezTo>
                    <a:pt x="33" y="2"/>
                    <a:pt x="34" y="1"/>
                    <a:pt x="34" y="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2" name="Freeform 25"/>
            <p:cNvSpPr/>
            <p:nvPr/>
          </p:nvSpPr>
          <p:spPr bwMode="auto">
            <a:xfrm>
              <a:off x="2932" y="2326"/>
              <a:ext cx="82" cy="71"/>
            </a:xfrm>
            <a:custGeom>
              <a:avLst/>
              <a:gdLst>
                <a:gd name="T0" fmla="*/ 12 w 43"/>
                <a:gd name="T1" fmla="*/ 17 h 37"/>
                <a:gd name="T2" fmla="*/ 31 w 43"/>
                <a:gd name="T3" fmla="*/ 17 h 37"/>
                <a:gd name="T4" fmla="*/ 31 w 43"/>
                <a:gd name="T5" fmla="*/ 7 h 37"/>
                <a:gd name="T6" fmla="*/ 31 w 43"/>
                <a:gd name="T7" fmla="*/ 3 h 37"/>
                <a:gd name="T8" fmla="*/ 30 w 43"/>
                <a:gd name="T9" fmla="*/ 2 h 37"/>
                <a:gd name="T10" fmla="*/ 27 w 43"/>
                <a:gd name="T11" fmla="*/ 1 h 37"/>
                <a:gd name="T12" fmla="*/ 25 w 43"/>
                <a:gd name="T13" fmla="*/ 1 h 37"/>
                <a:gd name="T14" fmla="*/ 25 w 43"/>
                <a:gd name="T15" fmla="*/ 0 h 37"/>
                <a:gd name="T16" fmla="*/ 43 w 43"/>
                <a:gd name="T17" fmla="*/ 0 h 37"/>
                <a:gd name="T18" fmla="*/ 43 w 43"/>
                <a:gd name="T19" fmla="*/ 1 h 37"/>
                <a:gd name="T20" fmla="*/ 42 w 43"/>
                <a:gd name="T21" fmla="*/ 1 h 37"/>
                <a:gd name="T22" fmla="*/ 39 w 43"/>
                <a:gd name="T23" fmla="*/ 2 h 37"/>
                <a:gd name="T24" fmla="*/ 37 w 43"/>
                <a:gd name="T25" fmla="*/ 3 h 37"/>
                <a:gd name="T26" fmla="*/ 37 w 43"/>
                <a:gd name="T27" fmla="*/ 7 h 37"/>
                <a:gd name="T28" fmla="*/ 37 w 43"/>
                <a:gd name="T29" fmla="*/ 31 h 37"/>
                <a:gd name="T30" fmla="*/ 37 w 43"/>
                <a:gd name="T31" fmla="*/ 34 h 37"/>
                <a:gd name="T32" fmla="*/ 39 w 43"/>
                <a:gd name="T33" fmla="*/ 36 h 37"/>
                <a:gd name="T34" fmla="*/ 42 w 43"/>
                <a:gd name="T35" fmla="*/ 36 h 37"/>
                <a:gd name="T36" fmla="*/ 43 w 43"/>
                <a:gd name="T37" fmla="*/ 36 h 37"/>
                <a:gd name="T38" fmla="*/ 43 w 43"/>
                <a:gd name="T39" fmla="*/ 37 h 37"/>
                <a:gd name="T40" fmla="*/ 25 w 43"/>
                <a:gd name="T41" fmla="*/ 37 h 37"/>
                <a:gd name="T42" fmla="*/ 25 w 43"/>
                <a:gd name="T43" fmla="*/ 36 h 37"/>
                <a:gd name="T44" fmla="*/ 27 w 43"/>
                <a:gd name="T45" fmla="*/ 36 h 37"/>
                <a:gd name="T46" fmla="*/ 31 w 43"/>
                <a:gd name="T47" fmla="*/ 35 h 37"/>
                <a:gd name="T48" fmla="*/ 31 w 43"/>
                <a:gd name="T49" fmla="*/ 31 h 37"/>
                <a:gd name="T50" fmla="*/ 31 w 43"/>
                <a:gd name="T51" fmla="*/ 19 h 37"/>
                <a:gd name="T52" fmla="*/ 12 w 43"/>
                <a:gd name="T53" fmla="*/ 19 h 37"/>
                <a:gd name="T54" fmla="*/ 12 w 43"/>
                <a:gd name="T55" fmla="*/ 31 h 37"/>
                <a:gd name="T56" fmla="*/ 13 w 43"/>
                <a:gd name="T57" fmla="*/ 34 h 37"/>
                <a:gd name="T58" fmla="*/ 14 w 43"/>
                <a:gd name="T59" fmla="*/ 36 h 37"/>
                <a:gd name="T60" fmla="*/ 17 w 43"/>
                <a:gd name="T61" fmla="*/ 36 h 37"/>
                <a:gd name="T62" fmla="*/ 18 w 43"/>
                <a:gd name="T63" fmla="*/ 36 h 37"/>
                <a:gd name="T64" fmla="*/ 18 w 43"/>
                <a:gd name="T65" fmla="*/ 37 h 37"/>
                <a:gd name="T66" fmla="*/ 0 w 43"/>
                <a:gd name="T67" fmla="*/ 37 h 37"/>
                <a:gd name="T68" fmla="*/ 0 w 43"/>
                <a:gd name="T69" fmla="*/ 36 h 37"/>
                <a:gd name="T70" fmla="*/ 2 w 43"/>
                <a:gd name="T71" fmla="*/ 36 h 37"/>
                <a:gd name="T72" fmla="*/ 6 w 43"/>
                <a:gd name="T73" fmla="*/ 35 h 37"/>
                <a:gd name="T74" fmla="*/ 6 w 43"/>
                <a:gd name="T75" fmla="*/ 31 h 37"/>
                <a:gd name="T76" fmla="*/ 6 w 43"/>
                <a:gd name="T77" fmla="*/ 7 h 37"/>
                <a:gd name="T78" fmla="*/ 6 w 43"/>
                <a:gd name="T79" fmla="*/ 3 h 37"/>
                <a:gd name="T80" fmla="*/ 5 w 43"/>
                <a:gd name="T81" fmla="*/ 2 h 37"/>
                <a:gd name="T82" fmla="*/ 2 w 43"/>
                <a:gd name="T83" fmla="*/ 1 h 37"/>
                <a:gd name="T84" fmla="*/ 0 w 43"/>
                <a:gd name="T85" fmla="*/ 1 h 37"/>
                <a:gd name="T86" fmla="*/ 0 w 43"/>
                <a:gd name="T87" fmla="*/ 0 h 37"/>
                <a:gd name="T88" fmla="*/ 18 w 43"/>
                <a:gd name="T89" fmla="*/ 0 h 37"/>
                <a:gd name="T90" fmla="*/ 18 w 43"/>
                <a:gd name="T91" fmla="*/ 1 h 37"/>
                <a:gd name="T92" fmla="*/ 17 w 43"/>
                <a:gd name="T93" fmla="*/ 1 h 37"/>
                <a:gd name="T94" fmla="*/ 14 w 43"/>
                <a:gd name="T95" fmla="*/ 2 h 37"/>
                <a:gd name="T96" fmla="*/ 13 w 43"/>
                <a:gd name="T97" fmla="*/ 3 h 37"/>
                <a:gd name="T98" fmla="*/ 12 w 43"/>
                <a:gd name="T99" fmla="*/ 7 h 37"/>
                <a:gd name="T100" fmla="*/ 12 w 43"/>
                <a:gd name="T10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37">
                  <a:moveTo>
                    <a:pt x="12" y="17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3"/>
                    <a:pt x="31" y="3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1"/>
                    <a:pt x="39" y="2"/>
                  </a:cubicBezTo>
                  <a:cubicBezTo>
                    <a:pt x="38" y="2"/>
                    <a:pt x="38" y="2"/>
                    <a:pt x="37" y="3"/>
                  </a:cubicBezTo>
                  <a:cubicBezTo>
                    <a:pt x="37" y="4"/>
                    <a:pt x="37" y="5"/>
                    <a:pt x="37" y="7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5"/>
                    <a:pt x="38" y="35"/>
                    <a:pt x="39" y="36"/>
                  </a:cubicBezTo>
                  <a:cubicBezTo>
                    <a:pt x="40" y="36"/>
                    <a:pt x="41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6"/>
                    <a:pt x="30" y="36"/>
                    <a:pt x="31" y="35"/>
                  </a:cubicBezTo>
                  <a:cubicBezTo>
                    <a:pt x="31" y="34"/>
                    <a:pt x="31" y="33"/>
                    <a:pt x="31" y="3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3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3" name="Freeform 26"/>
            <p:cNvSpPr/>
            <p:nvPr/>
          </p:nvSpPr>
          <p:spPr bwMode="auto">
            <a:xfrm>
              <a:off x="3017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4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3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4" name="Freeform 27"/>
            <p:cNvSpPr/>
            <p:nvPr/>
          </p:nvSpPr>
          <p:spPr bwMode="auto">
            <a:xfrm>
              <a:off x="3052" y="2326"/>
              <a:ext cx="86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1 w 45"/>
                <a:gd name="T31" fmla="*/ 8 h 38"/>
                <a:gd name="T32" fmla="*/ 11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5" name="Freeform 28"/>
            <p:cNvSpPr>
              <a:spLocks noEditPoints="1"/>
            </p:cNvSpPr>
            <p:nvPr/>
          </p:nvSpPr>
          <p:spPr bwMode="auto">
            <a:xfrm>
              <a:off x="3138" y="2324"/>
              <a:ext cx="84" cy="73"/>
            </a:xfrm>
            <a:custGeom>
              <a:avLst/>
              <a:gdLst>
                <a:gd name="T0" fmla="*/ 28 w 44"/>
                <a:gd name="T1" fmla="*/ 26 h 38"/>
                <a:gd name="T2" fmla="*/ 12 w 44"/>
                <a:gd name="T3" fmla="*/ 26 h 38"/>
                <a:gd name="T4" fmla="*/ 9 w 44"/>
                <a:gd name="T5" fmla="*/ 32 h 38"/>
                <a:gd name="T6" fmla="*/ 8 w 44"/>
                <a:gd name="T7" fmla="*/ 35 h 38"/>
                <a:gd name="T8" fmla="*/ 9 w 44"/>
                <a:gd name="T9" fmla="*/ 37 h 38"/>
                <a:gd name="T10" fmla="*/ 13 w 44"/>
                <a:gd name="T11" fmla="*/ 37 h 38"/>
                <a:gd name="T12" fmla="*/ 13 w 44"/>
                <a:gd name="T13" fmla="*/ 38 h 38"/>
                <a:gd name="T14" fmla="*/ 0 w 44"/>
                <a:gd name="T15" fmla="*/ 38 h 38"/>
                <a:gd name="T16" fmla="*/ 0 w 44"/>
                <a:gd name="T17" fmla="*/ 37 h 38"/>
                <a:gd name="T18" fmla="*/ 4 w 44"/>
                <a:gd name="T19" fmla="*/ 36 h 38"/>
                <a:gd name="T20" fmla="*/ 7 w 44"/>
                <a:gd name="T21" fmla="*/ 31 h 38"/>
                <a:gd name="T22" fmla="*/ 22 w 44"/>
                <a:gd name="T23" fmla="*/ 0 h 38"/>
                <a:gd name="T24" fmla="*/ 23 w 44"/>
                <a:gd name="T25" fmla="*/ 0 h 38"/>
                <a:gd name="T26" fmla="*/ 37 w 44"/>
                <a:gd name="T27" fmla="*/ 31 h 38"/>
                <a:gd name="T28" fmla="*/ 40 w 44"/>
                <a:gd name="T29" fmla="*/ 36 h 38"/>
                <a:gd name="T30" fmla="*/ 44 w 44"/>
                <a:gd name="T31" fmla="*/ 37 h 38"/>
                <a:gd name="T32" fmla="*/ 44 w 44"/>
                <a:gd name="T33" fmla="*/ 38 h 38"/>
                <a:gd name="T34" fmla="*/ 28 w 44"/>
                <a:gd name="T35" fmla="*/ 38 h 38"/>
                <a:gd name="T36" fmla="*/ 28 w 44"/>
                <a:gd name="T37" fmla="*/ 37 h 38"/>
                <a:gd name="T38" fmla="*/ 31 w 44"/>
                <a:gd name="T39" fmla="*/ 37 h 38"/>
                <a:gd name="T40" fmla="*/ 32 w 44"/>
                <a:gd name="T41" fmla="*/ 35 h 38"/>
                <a:gd name="T42" fmla="*/ 31 w 44"/>
                <a:gd name="T43" fmla="*/ 31 h 38"/>
                <a:gd name="T44" fmla="*/ 28 w 44"/>
                <a:gd name="T45" fmla="*/ 26 h 38"/>
                <a:gd name="T46" fmla="*/ 27 w 44"/>
                <a:gd name="T47" fmla="*/ 24 h 38"/>
                <a:gd name="T48" fmla="*/ 20 w 44"/>
                <a:gd name="T49" fmla="*/ 9 h 38"/>
                <a:gd name="T50" fmla="*/ 13 w 44"/>
                <a:gd name="T51" fmla="*/ 24 h 38"/>
                <a:gd name="T52" fmla="*/ 27 w 44"/>
                <a:gd name="T53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8">
                  <a:moveTo>
                    <a:pt x="28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8" y="34"/>
                    <a:pt x="8" y="35"/>
                  </a:cubicBezTo>
                  <a:cubicBezTo>
                    <a:pt x="8" y="36"/>
                    <a:pt x="9" y="36"/>
                    <a:pt x="9" y="37"/>
                  </a:cubicBezTo>
                  <a:cubicBezTo>
                    <a:pt x="10" y="37"/>
                    <a:pt x="11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3" y="37"/>
                    <a:pt x="4" y="36"/>
                  </a:cubicBezTo>
                  <a:cubicBezTo>
                    <a:pt x="5" y="35"/>
                    <a:pt x="6" y="34"/>
                    <a:pt x="7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4"/>
                    <a:pt x="39" y="35"/>
                    <a:pt x="40" y="36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31" y="37"/>
                    <a:pt x="31" y="37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4"/>
                    <a:pt x="32" y="33"/>
                    <a:pt x="31" y="31"/>
                  </a:cubicBezTo>
                  <a:lnTo>
                    <a:pt x="28" y="26"/>
                  </a:lnTo>
                  <a:close/>
                  <a:moveTo>
                    <a:pt x="27" y="24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2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6" name="Freeform 29"/>
            <p:cNvSpPr/>
            <p:nvPr/>
          </p:nvSpPr>
          <p:spPr bwMode="auto">
            <a:xfrm>
              <a:off x="324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8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6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29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1"/>
                    <a:pt x="39" y="2"/>
                    <a:pt x="38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7" y="29"/>
                    <a:pt x="36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7" y="38"/>
                    <a:pt x="14" y="37"/>
                    <a:pt x="12" y="36"/>
                  </a:cubicBezTo>
                  <a:cubicBezTo>
                    <a:pt x="9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4" y="33"/>
                    <a:pt x="15" y="34"/>
                    <a:pt x="17" y="35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5" y="36"/>
                    <a:pt x="27" y="35"/>
                    <a:pt x="29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3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7" name="Freeform 30"/>
            <p:cNvSpPr/>
            <p:nvPr/>
          </p:nvSpPr>
          <p:spPr bwMode="auto">
            <a:xfrm>
              <a:off x="3327" y="2326"/>
              <a:ext cx="85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0 w 45"/>
                <a:gd name="T31" fmla="*/ 8 h 38"/>
                <a:gd name="T32" fmla="*/ 10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8" name="Freeform 31"/>
            <p:cNvSpPr/>
            <p:nvPr/>
          </p:nvSpPr>
          <p:spPr bwMode="auto">
            <a:xfrm>
              <a:off x="3414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59" name="Freeform 32"/>
            <p:cNvSpPr/>
            <p:nvPr/>
          </p:nvSpPr>
          <p:spPr bwMode="auto">
            <a:xfrm>
              <a:off x="3451" y="2326"/>
              <a:ext cx="84" cy="73"/>
            </a:xfrm>
            <a:custGeom>
              <a:avLst/>
              <a:gdLst>
                <a:gd name="T0" fmla="*/ 44 w 44"/>
                <a:gd name="T1" fmla="*/ 0 h 38"/>
                <a:gd name="T2" fmla="*/ 44 w 44"/>
                <a:gd name="T3" fmla="*/ 1 h 38"/>
                <a:gd name="T4" fmla="*/ 41 w 44"/>
                <a:gd name="T5" fmla="*/ 2 h 38"/>
                <a:gd name="T6" fmla="*/ 38 w 44"/>
                <a:gd name="T7" fmla="*/ 6 h 38"/>
                <a:gd name="T8" fmla="*/ 23 w 44"/>
                <a:gd name="T9" fmla="*/ 38 h 38"/>
                <a:gd name="T10" fmla="*/ 22 w 44"/>
                <a:gd name="T11" fmla="*/ 38 h 38"/>
                <a:gd name="T12" fmla="*/ 7 w 44"/>
                <a:gd name="T13" fmla="*/ 6 h 38"/>
                <a:gd name="T14" fmla="*/ 5 w 44"/>
                <a:gd name="T15" fmla="*/ 3 h 38"/>
                <a:gd name="T16" fmla="*/ 3 w 44"/>
                <a:gd name="T17" fmla="*/ 2 h 38"/>
                <a:gd name="T18" fmla="*/ 0 w 44"/>
                <a:gd name="T19" fmla="*/ 1 h 38"/>
                <a:gd name="T20" fmla="*/ 0 w 44"/>
                <a:gd name="T21" fmla="*/ 0 h 38"/>
                <a:gd name="T22" fmla="*/ 17 w 44"/>
                <a:gd name="T23" fmla="*/ 0 h 38"/>
                <a:gd name="T24" fmla="*/ 17 w 44"/>
                <a:gd name="T25" fmla="*/ 1 h 38"/>
                <a:gd name="T26" fmla="*/ 13 w 44"/>
                <a:gd name="T27" fmla="*/ 2 h 38"/>
                <a:gd name="T28" fmla="*/ 13 w 44"/>
                <a:gd name="T29" fmla="*/ 4 h 38"/>
                <a:gd name="T30" fmla="*/ 14 w 44"/>
                <a:gd name="T31" fmla="*/ 8 h 38"/>
                <a:gd name="T32" fmla="*/ 24 w 44"/>
                <a:gd name="T33" fmla="*/ 30 h 38"/>
                <a:gd name="T34" fmla="*/ 34 w 44"/>
                <a:gd name="T35" fmla="*/ 8 h 38"/>
                <a:gd name="T36" fmla="*/ 36 w 44"/>
                <a:gd name="T37" fmla="*/ 4 h 38"/>
                <a:gd name="T38" fmla="*/ 35 w 44"/>
                <a:gd name="T39" fmla="*/ 2 h 38"/>
                <a:gd name="T40" fmla="*/ 32 w 44"/>
                <a:gd name="T41" fmla="*/ 1 h 38"/>
                <a:gd name="T42" fmla="*/ 31 w 44"/>
                <a:gd name="T43" fmla="*/ 1 h 38"/>
                <a:gd name="T44" fmla="*/ 31 w 44"/>
                <a:gd name="T45" fmla="*/ 0 h 38"/>
                <a:gd name="T46" fmla="*/ 44 w 44"/>
                <a:gd name="T4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8">
                  <a:moveTo>
                    <a:pt x="44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39" y="3"/>
                    <a:pt x="39" y="5"/>
                    <a:pt x="38" y="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4"/>
                    <a:pt x="13" y="6"/>
                    <a:pt x="1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6" y="3"/>
                    <a:pt x="35" y="3"/>
                    <a:pt x="35" y="2"/>
                  </a:cubicBezTo>
                  <a:cubicBezTo>
                    <a:pt x="34" y="2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0" name="Freeform 33"/>
            <p:cNvSpPr/>
            <p:nvPr/>
          </p:nvSpPr>
          <p:spPr bwMode="auto">
            <a:xfrm>
              <a:off x="3537" y="2326"/>
              <a:ext cx="66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6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7 w 35"/>
                <a:gd name="T17" fmla="*/ 21 h 37"/>
                <a:gd name="T18" fmla="*/ 25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2 w 35"/>
                <a:gd name="T49" fmla="*/ 36 h 37"/>
                <a:gd name="T50" fmla="*/ 4 w 35"/>
                <a:gd name="T51" fmla="*/ 36 h 37"/>
                <a:gd name="T52" fmla="*/ 6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2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30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5" y="16"/>
                    <a:pt x="26" y="16"/>
                  </a:cubicBezTo>
                  <a:cubicBezTo>
                    <a:pt x="27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1"/>
                    <a:pt x="27" y="21"/>
                  </a:cubicBezTo>
                  <a:cubicBezTo>
                    <a:pt x="26" y="20"/>
                    <a:pt x="26" y="20"/>
                    <a:pt x="25" y="19"/>
                  </a:cubicBezTo>
                  <a:cubicBezTo>
                    <a:pt x="24" y="19"/>
                    <a:pt x="23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3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5"/>
                    <a:pt x="6" y="35"/>
                    <a:pt x="6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"/>
                    <a:pt x="30" y="5"/>
                    <a:pt x="30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7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1" name="Freeform 34"/>
            <p:cNvSpPr>
              <a:spLocks noEditPoints="1"/>
            </p:cNvSpPr>
            <p:nvPr/>
          </p:nvSpPr>
          <p:spPr bwMode="auto">
            <a:xfrm>
              <a:off x="3607" y="2326"/>
              <a:ext cx="78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6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3 w 41"/>
                <a:gd name="T69" fmla="*/ 16 h 37"/>
                <a:gd name="T70" fmla="*/ 26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2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8" y="18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8"/>
                    <a:pt x="25" y="6"/>
                    <a:pt x="23" y="4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2" name="Freeform 35"/>
            <p:cNvSpPr/>
            <p:nvPr/>
          </p:nvSpPr>
          <p:spPr bwMode="auto">
            <a:xfrm>
              <a:off x="3691" y="2324"/>
              <a:ext cx="52" cy="75"/>
            </a:xfrm>
            <a:custGeom>
              <a:avLst/>
              <a:gdLst>
                <a:gd name="T0" fmla="*/ 24 w 27"/>
                <a:gd name="T1" fmla="*/ 0 h 39"/>
                <a:gd name="T2" fmla="*/ 24 w 27"/>
                <a:gd name="T3" fmla="*/ 13 h 39"/>
                <a:gd name="T4" fmla="*/ 23 w 27"/>
                <a:gd name="T5" fmla="*/ 13 h 39"/>
                <a:gd name="T6" fmla="*/ 21 w 27"/>
                <a:gd name="T7" fmla="*/ 7 h 39"/>
                <a:gd name="T8" fmla="*/ 17 w 27"/>
                <a:gd name="T9" fmla="*/ 4 h 39"/>
                <a:gd name="T10" fmla="*/ 12 w 27"/>
                <a:gd name="T11" fmla="*/ 2 h 39"/>
                <a:gd name="T12" fmla="*/ 7 w 27"/>
                <a:gd name="T13" fmla="*/ 4 h 39"/>
                <a:gd name="T14" fmla="*/ 5 w 27"/>
                <a:gd name="T15" fmla="*/ 8 h 39"/>
                <a:gd name="T16" fmla="*/ 6 w 27"/>
                <a:gd name="T17" fmla="*/ 11 h 39"/>
                <a:gd name="T18" fmla="*/ 15 w 27"/>
                <a:gd name="T19" fmla="*/ 17 h 39"/>
                <a:gd name="T20" fmla="*/ 23 w 27"/>
                <a:gd name="T21" fmla="*/ 21 h 39"/>
                <a:gd name="T22" fmla="*/ 26 w 27"/>
                <a:gd name="T23" fmla="*/ 25 h 39"/>
                <a:gd name="T24" fmla="*/ 27 w 27"/>
                <a:gd name="T25" fmla="*/ 29 h 39"/>
                <a:gd name="T26" fmla="*/ 24 w 27"/>
                <a:gd name="T27" fmla="*/ 36 h 39"/>
                <a:gd name="T28" fmla="*/ 14 w 27"/>
                <a:gd name="T29" fmla="*/ 39 h 39"/>
                <a:gd name="T30" fmla="*/ 11 w 27"/>
                <a:gd name="T31" fmla="*/ 39 h 39"/>
                <a:gd name="T32" fmla="*/ 7 w 27"/>
                <a:gd name="T33" fmla="*/ 38 h 39"/>
                <a:gd name="T34" fmla="*/ 3 w 27"/>
                <a:gd name="T35" fmla="*/ 37 h 39"/>
                <a:gd name="T36" fmla="*/ 2 w 27"/>
                <a:gd name="T37" fmla="*/ 37 h 39"/>
                <a:gd name="T38" fmla="*/ 1 w 27"/>
                <a:gd name="T39" fmla="*/ 39 h 39"/>
                <a:gd name="T40" fmla="*/ 0 w 27"/>
                <a:gd name="T41" fmla="*/ 39 h 39"/>
                <a:gd name="T42" fmla="*/ 0 w 27"/>
                <a:gd name="T43" fmla="*/ 26 h 39"/>
                <a:gd name="T44" fmla="*/ 1 w 27"/>
                <a:gd name="T45" fmla="*/ 26 h 39"/>
                <a:gd name="T46" fmla="*/ 3 w 27"/>
                <a:gd name="T47" fmla="*/ 32 h 39"/>
                <a:gd name="T48" fmla="*/ 8 w 27"/>
                <a:gd name="T49" fmla="*/ 36 h 39"/>
                <a:gd name="T50" fmla="*/ 14 w 27"/>
                <a:gd name="T51" fmla="*/ 37 h 39"/>
                <a:gd name="T52" fmla="*/ 20 w 27"/>
                <a:gd name="T53" fmla="*/ 35 h 39"/>
                <a:gd name="T54" fmla="*/ 22 w 27"/>
                <a:gd name="T55" fmla="*/ 31 h 39"/>
                <a:gd name="T56" fmla="*/ 21 w 27"/>
                <a:gd name="T57" fmla="*/ 28 h 39"/>
                <a:gd name="T58" fmla="*/ 18 w 27"/>
                <a:gd name="T59" fmla="*/ 26 h 39"/>
                <a:gd name="T60" fmla="*/ 12 w 27"/>
                <a:gd name="T61" fmla="*/ 22 h 39"/>
                <a:gd name="T62" fmla="*/ 4 w 27"/>
                <a:gd name="T63" fmla="*/ 18 h 39"/>
                <a:gd name="T64" fmla="*/ 1 w 27"/>
                <a:gd name="T65" fmla="*/ 14 h 39"/>
                <a:gd name="T66" fmla="*/ 0 w 27"/>
                <a:gd name="T67" fmla="*/ 10 h 39"/>
                <a:gd name="T68" fmla="*/ 3 w 27"/>
                <a:gd name="T69" fmla="*/ 3 h 39"/>
                <a:gd name="T70" fmla="*/ 12 w 27"/>
                <a:gd name="T71" fmla="*/ 0 h 39"/>
                <a:gd name="T72" fmla="*/ 19 w 27"/>
                <a:gd name="T73" fmla="*/ 2 h 39"/>
                <a:gd name="T74" fmla="*/ 21 w 27"/>
                <a:gd name="T75" fmla="*/ 2 h 39"/>
                <a:gd name="T76" fmla="*/ 23 w 27"/>
                <a:gd name="T77" fmla="*/ 2 h 39"/>
                <a:gd name="T78" fmla="*/ 23 w 27"/>
                <a:gd name="T79" fmla="*/ 0 h 39"/>
                <a:gd name="T80" fmla="*/ 24 w 27"/>
                <a:gd name="T8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39">
                  <a:moveTo>
                    <a:pt x="24" y="0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2" y="9"/>
                    <a:pt x="21" y="7"/>
                  </a:cubicBezTo>
                  <a:cubicBezTo>
                    <a:pt x="20" y="6"/>
                    <a:pt x="19" y="5"/>
                    <a:pt x="17" y="4"/>
                  </a:cubicBezTo>
                  <a:cubicBezTo>
                    <a:pt x="16" y="3"/>
                    <a:pt x="14" y="2"/>
                    <a:pt x="12" y="2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5"/>
                    <a:pt x="5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7" y="13"/>
                    <a:pt x="10" y="14"/>
                    <a:pt x="15" y="17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5" y="23"/>
                    <a:pt x="26" y="25"/>
                  </a:cubicBezTo>
                  <a:cubicBezTo>
                    <a:pt x="27" y="26"/>
                    <a:pt x="27" y="27"/>
                    <a:pt x="27" y="29"/>
                  </a:cubicBezTo>
                  <a:cubicBezTo>
                    <a:pt x="27" y="32"/>
                    <a:pt x="26" y="34"/>
                    <a:pt x="24" y="36"/>
                  </a:cubicBezTo>
                  <a:cubicBezTo>
                    <a:pt x="21" y="38"/>
                    <a:pt x="18" y="39"/>
                    <a:pt x="14" y="39"/>
                  </a:cubicBezTo>
                  <a:cubicBezTo>
                    <a:pt x="13" y="39"/>
                    <a:pt x="12" y="39"/>
                    <a:pt x="11" y="39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5" y="37"/>
                    <a:pt x="4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9"/>
                    <a:pt x="3" y="31"/>
                    <a:pt x="3" y="32"/>
                  </a:cubicBezTo>
                  <a:cubicBezTo>
                    <a:pt x="4" y="34"/>
                    <a:pt x="6" y="35"/>
                    <a:pt x="8" y="36"/>
                  </a:cubicBezTo>
                  <a:cubicBezTo>
                    <a:pt x="9" y="37"/>
                    <a:pt x="11" y="37"/>
                    <a:pt x="14" y="37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4"/>
                    <a:pt x="22" y="33"/>
                    <a:pt x="22" y="31"/>
                  </a:cubicBezTo>
                  <a:cubicBezTo>
                    <a:pt x="22" y="30"/>
                    <a:pt x="21" y="29"/>
                    <a:pt x="21" y="28"/>
                  </a:cubicBezTo>
                  <a:cubicBezTo>
                    <a:pt x="20" y="27"/>
                    <a:pt x="20" y="26"/>
                    <a:pt x="18" y="26"/>
                  </a:cubicBezTo>
                  <a:cubicBezTo>
                    <a:pt x="18" y="25"/>
                    <a:pt x="15" y="24"/>
                    <a:pt x="12" y="22"/>
                  </a:cubicBezTo>
                  <a:cubicBezTo>
                    <a:pt x="8" y="20"/>
                    <a:pt x="6" y="19"/>
                    <a:pt x="4" y="18"/>
                  </a:cubicBezTo>
                  <a:cubicBezTo>
                    <a:pt x="3" y="17"/>
                    <a:pt x="2" y="16"/>
                    <a:pt x="1" y="14"/>
                  </a:cubicBezTo>
                  <a:cubicBezTo>
                    <a:pt x="0" y="13"/>
                    <a:pt x="0" y="12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3" name="Freeform 36"/>
            <p:cNvSpPr/>
            <p:nvPr/>
          </p:nvSpPr>
          <p:spPr bwMode="auto">
            <a:xfrm>
              <a:off x="3750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6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4" name="Freeform 37"/>
            <p:cNvSpPr/>
            <p:nvPr/>
          </p:nvSpPr>
          <p:spPr bwMode="auto">
            <a:xfrm>
              <a:off x="3790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5" name="Freeform 38"/>
            <p:cNvSpPr/>
            <p:nvPr/>
          </p:nvSpPr>
          <p:spPr bwMode="auto">
            <a:xfrm>
              <a:off x="3859" y="2326"/>
              <a:ext cx="82" cy="71"/>
            </a:xfrm>
            <a:custGeom>
              <a:avLst/>
              <a:gdLst>
                <a:gd name="T0" fmla="*/ 29 w 43"/>
                <a:gd name="T1" fmla="*/ 0 h 37"/>
                <a:gd name="T2" fmla="*/ 43 w 43"/>
                <a:gd name="T3" fmla="*/ 0 h 37"/>
                <a:gd name="T4" fmla="*/ 43 w 43"/>
                <a:gd name="T5" fmla="*/ 1 h 37"/>
                <a:gd name="T6" fmla="*/ 42 w 43"/>
                <a:gd name="T7" fmla="*/ 1 h 37"/>
                <a:gd name="T8" fmla="*/ 40 w 43"/>
                <a:gd name="T9" fmla="*/ 2 h 37"/>
                <a:gd name="T10" fmla="*/ 37 w 43"/>
                <a:gd name="T11" fmla="*/ 3 h 37"/>
                <a:gd name="T12" fmla="*/ 34 w 43"/>
                <a:gd name="T13" fmla="*/ 7 h 37"/>
                <a:gd name="T14" fmla="*/ 24 w 43"/>
                <a:gd name="T15" fmla="*/ 21 h 37"/>
                <a:gd name="T16" fmla="*/ 24 w 43"/>
                <a:gd name="T17" fmla="*/ 31 h 37"/>
                <a:gd name="T18" fmla="*/ 25 w 43"/>
                <a:gd name="T19" fmla="*/ 35 h 37"/>
                <a:gd name="T20" fmla="*/ 29 w 43"/>
                <a:gd name="T21" fmla="*/ 36 h 37"/>
                <a:gd name="T22" fmla="*/ 30 w 43"/>
                <a:gd name="T23" fmla="*/ 36 h 37"/>
                <a:gd name="T24" fmla="*/ 30 w 43"/>
                <a:gd name="T25" fmla="*/ 37 h 37"/>
                <a:gd name="T26" fmla="*/ 13 w 43"/>
                <a:gd name="T27" fmla="*/ 37 h 37"/>
                <a:gd name="T28" fmla="*/ 13 w 43"/>
                <a:gd name="T29" fmla="*/ 36 h 37"/>
                <a:gd name="T30" fmla="*/ 14 w 43"/>
                <a:gd name="T31" fmla="*/ 36 h 37"/>
                <a:gd name="T32" fmla="*/ 18 w 43"/>
                <a:gd name="T33" fmla="*/ 35 h 37"/>
                <a:gd name="T34" fmla="*/ 18 w 43"/>
                <a:gd name="T35" fmla="*/ 31 h 37"/>
                <a:gd name="T36" fmla="*/ 18 w 43"/>
                <a:gd name="T37" fmla="*/ 22 h 37"/>
                <a:gd name="T38" fmla="*/ 7 w 43"/>
                <a:gd name="T39" fmla="*/ 6 h 37"/>
                <a:gd name="T40" fmla="*/ 4 w 43"/>
                <a:gd name="T41" fmla="*/ 3 h 37"/>
                <a:gd name="T42" fmla="*/ 1 w 43"/>
                <a:gd name="T43" fmla="*/ 1 h 37"/>
                <a:gd name="T44" fmla="*/ 0 w 43"/>
                <a:gd name="T45" fmla="*/ 1 h 37"/>
                <a:gd name="T46" fmla="*/ 0 w 43"/>
                <a:gd name="T47" fmla="*/ 0 h 37"/>
                <a:gd name="T48" fmla="*/ 17 w 43"/>
                <a:gd name="T49" fmla="*/ 0 h 37"/>
                <a:gd name="T50" fmla="*/ 17 w 43"/>
                <a:gd name="T51" fmla="*/ 1 h 37"/>
                <a:gd name="T52" fmla="*/ 16 w 43"/>
                <a:gd name="T53" fmla="*/ 1 h 37"/>
                <a:gd name="T54" fmla="*/ 14 w 43"/>
                <a:gd name="T55" fmla="*/ 2 h 37"/>
                <a:gd name="T56" fmla="*/ 13 w 43"/>
                <a:gd name="T57" fmla="*/ 3 h 37"/>
                <a:gd name="T58" fmla="*/ 14 w 43"/>
                <a:gd name="T59" fmla="*/ 7 h 37"/>
                <a:gd name="T60" fmla="*/ 23 w 43"/>
                <a:gd name="T61" fmla="*/ 19 h 37"/>
                <a:gd name="T62" fmla="*/ 31 w 43"/>
                <a:gd name="T63" fmla="*/ 8 h 37"/>
                <a:gd name="T64" fmla="*/ 33 w 43"/>
                <a:gd name="T65" fmla="*/ 4 h 37"/>
                <a:gd name="T66" fmla="*/ 32 w 43"/>
                <a:gd name="T67" fmla="*/ 2 h 37"/>
                <a:gd name="T68" fmla="*/ 31 w 43"/>
                <a:gd name="T69" fmla="*/ 1 h 37"/>
                <a:gd name="T70" fmla="*/ 29 w 43"/>
                <a:gd name="T71" fmla="*/ 1 h 37"/>
                <a:gd name="T72" fmla="*/ 29 w 43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37">
                  <a:moveTo>
                    <a:pt x="29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5"/>
                    <a:pt x="25" y="35"/>
                  </a:cubicBezTo>
                  <a:cubicBezTo>
                    <a:pt x="26" y="36"/>
                    <a:pt x="27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8" y="34"/>
                    <a:pt x="18" y="33"/>
                    <a:pt x="18" y="3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3"/>
                    <a:pt x="4" y="3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4"/>
                    <a:pt x="13" y="5"/>
                    <a:pt x="14" y="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3" y="5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6" name="Freeform 39"/>
            <p:cNvSpPr>
              <a:spLocks noEditPoints="1"/>
            </p:cNvSpPr>
            <p:nvPr/>
          </p:nvSpPr>
          <p:spPr bwMode="auto">
            <a:xfrm>
              <a:off x="3970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4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4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0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3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7" name="Freeform 40"/>
            <p:cNvSpPr/>
            <p:nvPr/>
          </p:nvSpPr>
          <p:spPr bwMode="auto">
            <a:xfrm>
              <a:off x="4052" y="2326"/>
              <a:ext cx="59" cy="71"/>
            </a:xfrm>
            <a:custGeom>
              <a:avLst/>
              <a:gdLst>
                <a:gd name="T0" fmla="*/ 12 w 31"/>
                <a:gd name="T1" fmla="*/ 2 h 37"/>
                <a:gd name="T2" fmla="*/ 12 w 31"/>
                <a:gd name="T3" fmla="*/ 17 h 37"/>
                <a:gd name="T4" fmla="*/ 19 w 31"/>
                <a:gd name="T5" fmla="*/ 17 h 37"/>
                <a:gd name="T6" fmla="*/ 23 w 31"/>
                <a:gd name="T7" fmla="*/ 16 h 37"/>
                <a:gd name="T8" fmla="*/ 25 w 31"/>
                <a:gd name="T9" fmla="*/ 12 h 37"/>
                <a:gd name="T10" fmla="*/ 26 w 31"/>
                <a:gd name="T11" fmla="*/ 12 h 37"/>
                <a:gd name="T12" fmla="*/ 26 w 31"/>
                <a:gd name="T13" fmla="*/ 24 h 37"/>
                <a:gd name="T14" fmla="*/ 25 w 31"/>
                <a:gd name="T15" fmla="*/ 24 h 37"/>
                <a:gd name="T16" fmla="*/ 24 w 31"/>
                <a:gd name="T17" fmla="*/ 21 h 37"/>
                <a:gd name="T18" fmla="*/ 22 w 31"/>
                <a:gd name="T19" fmla="*/ 20 h 37"/>
                <a:gd name="T20" fmla="*/ 19 w 31"/>
                <a:gd name="T21" fmla="*/ 19 h 37"/>
                <a:gd name="T22" fmla="*/ 12 w 31"/>
                <a:gd name="T23" fmla="*/ 19 h 37"/>
                <a:gd name="T24" fmla="*/ 12 w 31"/>
                <a:gd name="T25" fmla="*/ 31 h 37"/>
                <a:gd name="T26" fmla="*/ 12 w 31"/>
                <a:gd name="T27" fmla="*/ 34 h 37"/>
                <a:gd name="T28" fmla="*/ 13 w 31"/>
                <a:gd name="T29" fmla="*/ 36 h 37"/>
                <a:gd name="T30" fmla="*/ 16 w 31"/>
                <a:gd name="T31" fmla="*/ 36 h 37"/>
                <a:gd name="T32" fmla="*/ 18 w 31"/>
                <a:gd name="T33" fmla="*/ 36 h 37"/>
                <a:gd name="T34" fmla="*/ 18 w 31"/>
                <a:gd name="T35" fmla="*/ 37 h 37"/>
                <a:gd name="T36" fmla="*/ 0 w 31"/>
                <a:gd name="T37" fmla="*/ 37 h 37"/>
                <a:gd name="T38" fmla="*/ 0 w 31"/>
                <a:gd name="T39" fmla="*/ 36 h 37"/>
                <a:gd name="T40" fmla="*/ 1 w 31"/>
                <a:gd name="T41" fmla="*/ 36 h 37"/>
                <a:gd name="T42" fmla="*/ 5 w 31"/>
                <a:gd name="T43" fmla="*/ 35 h 37"/>
                <a:gd name="T44" fmla="*/ 6 w 31"/>
                <a:gd name="T45" fmla="*/ 31 h 37"/>
                <a:gd name="T46" fmla="*/ 6 w 31"/>
                <a:gd name="T47" fmla="*/ 7 h 37"/>
                <a:gd name="T48" fmla="*/ 5 w 31"/>
                <a:gd name="T49" fmla="*/ 3 h 37"/>
                <a:gd name="T50" fmla="*/ 4 w 31"/>
                <a:gd name="T51" fmla="*/ 2 h 37"/>
                <a:gd name="T52" fmla="*/ 1 w 31"/>
                <a:gd name="T53" fmla="*/ 1 h 37"/>
                <a:gd name="T54" fmla="*/ 0 w 31"/>
                <a:gd name="T55" fmla="*/ 1 h 37"/>
                <a:gd name="T56" fmla="*/ 0 w 31"/>
                <a:gd name="T57" fmla="*/ 0 h 37"/>
                <a:gd name="T58" fmla="*/ 31 w 31"/>
                <a:gd name="T59" fmla="*/ 0 h 37"/>
                <a:gd name="T60" fmla="*/ 31 w 31"/>
                <a:gd name="T61" fmla="*/ 8 h 37"/>
                <a:gd name="T62" fmla="*/ 30 w 31"/>
                <a:gd name="T63" fmla="*/ 8 h 37"/>
                <a:gd name="T64" fmla="*/ 28 w 31"/>
                <a:gd name="T65" fmla="*/ 4 h 37"/>
                <a:gd name="T66" fmla="*/ 26 w 31"/>
                <a:gd name="T67" fmla="*/ 3 h 37"/>
                <a:gd name="T68" fmla="*/ 21 w 31"/>
                <a:gd name="T69" fmla="*/ 2 h 37"/>
                <a:gd name="T70" fmla="*/ 12 w 31"/>
                <a:gd name="T7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3"/>
                    <a:pt x="24" y="22"/>
                    <a:pt x="24" y="21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6"/>
                    <a:pt x="29" y="5"/>
                    <a:pt x="28" y="4"/>
                  </a:cubicBezTo>
                  <a:cubicBezTo>
                    <a:pt x="27" y="4"/>
                    <a:pt x="27" y="3"/>
                    <a:pt x="26" y="3"/>
                  </a:cubicBezTo>
                  <a:cubicBezTo>
                    <a:pt x="25" y="2"/>
                    <a:pt x="23" y="2"/>
                    <a:pt x="21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8" name="Freeform 41"/>
            <p:cNvSpPr>
              <a:spLocks noEditPoints="1"/>
            </p:cNvSpPr>
            <p:nvPr/>
          </p:nvSpPr>
          <p:spPr bwMode="auto">
            <a:xfrm>
              <a:off x="4145" y="2326"/>
              <a:ext cx="59" cy="71"/>
            </a:xfrm>
            <a:custGeom>
              <a:avLst/>
              <a:gdLst>
                <a:gd name="T0" fmla="*/ 11 w 31"/>
                <a:gd name="T1" fmla="*/ 20 h 37"/>
                <a:gd name="T2" fmla="*/ 11 w 31"/>
                <a:gd name="T3" fmla="*/ 31 h 37"/>
                <a:gd name="T4" fmla="*/ 12 w 31"/>
                <a:gd name="T5" fmla="*/ 35 h 37"/>
                <a:gd name="T6" fmla="*/ 16 w 31"/>
                <a:gd name="T7" fmla="*/ 36 h 37"/>
                <a:gd name="T8" fmla="*/ 17 w 31"/>
                <a:gd name="T9" fmla="*/ 36 h 37"/>
                <a:gd name="T10" fmla="*/ 17 w 31"/>
                <a:gd name="T11" fmla="*/ 37 h 37"/>
                <a:gd name="T12" fmla="*/ 0 w 31"/>
                <a:gd name="T13" fmla="*/ 37 h 37"/>
                <a:gd name="T14" fmla="*/ 0 w 31"/>
                <a:gd name="T15" fmla="*/ 36 h 37"/>
                <a:gd name="T16" fmla="*/ 1 w 31"/>
                <a:gd name="T17" fmla="*/ 36 h 37"/>
                <a:gd name="T18" fmla="*/ 5 w 31"/>
                <a:gd name="T19" fmla="*/ 35 h 37"/>
                <a:gd name="T20" fmla="*/ 6 w 31"/>
                <a:gd name="T21" fmla="*/ 31 h 37"/>
                <a:gd name="T22" fmla="*/ 6 w 31"/>
                <a:gd name="T23" fmla="*/ 7 h 37"/>
                <a:gd name="T24" fmla="*/ 5 w 31"/>
                <a:gd name="T25" fmla="*/ 2 h 37"/>
                <a:gd name="T26" fmla="*/ 1 w 31"/>
                <a:gd name="T27" fmla="*/ 1 h 37"/>
                <a:gd name="T28" fmla="*/ 0 w 31"/>
                <a:gd name="T29" fmla="*/ 1 h 37"/>
                <a:gd name="T30" fmla="*/ 0 w 31"/>
                <a:gd name="T31" fmla="*/ 0 h 37"/>
                <a:gd name="T32" fmla="*/ 15 w 31"/>
                <a:gd name="T33" fmla="*/ 0 h 37"/>
                <a:gd name="T34" fmla="*/ 24 w 31"/>
                <a:gd name="T35" fmla="*/ 1 h 37"/>
                <a:gd name="T36" fmla="*/ 29 w 31"/>
                <a:gd name="T37" fmla="*/ 5 h 37"/>
                <a:gd name="T38" fmla="*/ 31 w 31"/>
                <a:gd name="T39" fmla="*/ 10 h 37"/>
                <a:gd name="T40" fmla="*/ 28 w 31"/>
                <a:gd name="T41" fmla="*/ 18 h 37"/>
                <a:gd name="T42" fmla="*/ 18 w 31"/>
                <a:gd name="T43" fmla="*/ 21 h 37"/>
                <a:gd name="T44" fmla="*/ 15 w 31"/>
                <a:gd name="T45" fmla="*/ 20 h 37"/>
                <a:gd name="T46" fmla="*/ 11 w 31"/>
                <a:gd name="T47" fmla="*/ 20 h 37"/>
                <a:gd name="T48" fmla="*/ 11 w 31"/>
                <a:gd name="T49" fmla="*/ 18 h 37"/>
                <a:gd name="T50" fmla="*/ 14 w 31"/>
                <a:gd name="T51" fmla="*/ 19 h 37"/>
                <a:gd name="T52" fmla="*/ 16 w 31"/>
                <a:gd name="T53" fmla="*/ 19 h 37"/>
                <a:gd name="T54" fmla="*/ 22 w 31"/>
                <a:gd name="T55" fmla="*/ 17 h 37"/>
                <a:gd name="T56" fmla="*/ 24 w 31"/>
                <a:gd name="T57" fmla="*/ 11 h 37"/>
                <a:gd name="T58" fmla="*/ 23 w 31"/>
                <a:gd name="T59" fmla="*/ 6 h 37"/>
                <a:gd name="T60" fmla="*/ 20 w 31"/>
                <a:gd name="T61" fmla="*/ 3 h 37"/>
                <a:gd name="T62" fmla="*/ 15 w 31"/>
                <a:gd name="T63" fmla="*/ 2 h 37"/>
                <a:gd name="T64" fmla="*/ 11 w 31"/>
                <a:gd name="T65" fmla="*/ 3 h 37"/>
                <a:gd name="T66" fmla="*/ 11 w 31"/>
                <a:gd name="T6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7">
                  <a:moveTo>
                    <a:pt x="11" y="20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2" y="35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2"/>
                    <a:pt x="27" y="3"/>
                    <a:pt x="29" y="5"/>
                  </a:cubicBezTo>
                  <a:cubicBezTo>
                    <a:pt x="30" y="6"/>
                    <a:pt x="31" y="8"/>
                    <a:pt x="31" y="10"/>
                  </a:cubicBezTo>
                  <a:cubicBezTo>
                    <a:pt x="31" y="13"/>
                    <a:pt x="30" y="16"/>
                    <a:pt x="28" y="18"/>
                  </a:cubicBezTo>
                  <a:cubicBezTo>
                    <a:pt x="26" y="20"/>
                    <a:pt x="22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14" y="20"/>
                    <a:pt x="13" y="20"/>
                    <a:pt x="11" y="20"/>
                  </a:cubicBezTo>
                  <a:close/>
                  <a:moveTo>
                    <a:pt x="11" y="18"/>
                  </a:moveTo>
                  <a:cubicBezTo>
                    <a:pt x="13" y="18"/>
                    <a:pt x="13" y="19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9" y="19"/>
                    <a:pt x="20" y="18"/>
                    <a:pt x="22" y="17"/>
                  </a:cubicBezTo>
                  <a:cubicBezTo>
                    <a:pt x="23" y="15"/>
                    <a:pt x="24" y="13"/>
                    <a:pt x="24" y="11"/>
                  </a:cubicBezTo>
                  <a:cubicBezTo>
                    <a:pt x="24" y="9"/>
                    <a:pt x="24" y="8"/>
                    <a:pt x="23" y="6"/>
                  </a:cubicBezTo>
                  <a:cubicBezTo>
                    <a:pt x="22" y="5"/>
                    <a:pt x="21" y="4"/>
                    <a:pt x="20" y="3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4" y="2"/>
                    <a:pt x="13" y="2"/>
                    <a:pt x="11" y="3"/>
                  </a:cubicBez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69" name="Freeform 42"/>
            <p:cNvSpPr/>
            <p:nvPr/>
          </p:nvSpPr>
          <p:spPr bwMode="auto">
            <a:xfrm>
              <a:off x="4210" y="2326"/>
              <a:ext cx="67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4" y="19"/>
                    <a:pt x="22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2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5" y="35"/>
                    <a:pt x="5" y="35"/>
                    <a:pt x="5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0" name="Freeform 43"/>
            <p:cNvSpPr/>
            <p:nvPr/>
          </p:nvSpPr>
          <p:spPr bwMode="auto">
            <a:xfrm>
              <a:off x="4283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1" name="Freeform 44"/>
            <p:cNvSpPr>
              <a:spLocks noEditPoints="1"/>
            </p:cNvSpPr>
            <p:nvPr/>
          </p:nvSpPr>
          <p:spPr bwMode="auto">
            <a:xfrm>
              <a:off x="4351" y="2326"/>
              <a:ext cx="79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5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2 w 41"/>
                <a:gd name="T69" fmla="*/ 16 h 37"/>
                <a:gd name="T70" fmla="*/ 25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1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7"/>
                    <a:pt x="22" y="16"/>
                  </a:cubicBezTo>
                  <a:cubicBezTo>
                    <a:pt x="24" y="14"/>
                    <a:pt x="25" y="12"/>
                    <a:pt x="25" y="10"/>
                  </a:cubicBezTo>
                  <a:cubicBezTo>
                    <a:pt x="25" y="8"/>
                    <a:pt x="25" y="6"/>
                    <a:pt x="23" y="4"/>
                  </a:cubicBezTo>
                  <a:cubicBezTo>
                    <a:pt x="21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2" name="Freeform 45"/>
            <p:cNvSpPr>
              <a:spLocks noEditPoints="1"/>
            </p:cNvSpPr>
            <p:nvPr/>
          </p:nvSpPr>
          <p:spPr bwMode="auto">
            <a:xfrm>
              <a:off x="4432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5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5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1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4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3" name="Freeform 46"/>
            <p:cNvSpPr/>
            <p:nvPr/>
          </p:nvSpPr>
          <p:spPr bwMode="auto">
            <a:xfrm>
              <a:off x="4514" y="2326"/>
              <a:ext cx="68" cy="71"/>
            </a:xfrm>
            <a:custGeom>
              <a:avLst/>
              <a:gdLst>
                <a:gd name="T0" fmla="*/ 35 w 36"/>
                <a:gd name="T1" fmla="*/ 27 h 37"/>
                <a:gd name="T2" fmla="*/ 36 w 36"/>
                <a:gd name="T3" fmla="*/ 27 h 37"/>
                <a:gd name="T4" fmla="*/ 32 w 36"/>
                <a:gd name="T5" fmla="*/ 37 h 37"/>
                <a:gd name="T6" fmla="*/ 0 w 36"/>
                <a:gd name="T7" fmla="*/ 37 h 37"/>
                <a:gd name="T8" fmla="*/ 0 w 36"/>
                <a:gd name="T9" fmla="*/ 36 h 37"/>
                <a:gd name="T10" fmla="*/ 2 w 36"/>
                <a:gd name="T11" fmla="*/ 36 h 37"/>
                <a:gd name="T12" fmla="*/ 6 w 36"/>
                <a:gd name="T13" fmla="*/ 35 h 37"/>
                <a:gd name="T14" fmla="*/ 6 w 36"/>
                <a:gd name="T15" fmla="*/ 31 h 37"/>
                <a:gd name="T16" fmla="*/ 6 w 36"/>
                <a:gd name="T17" fmla="*/ 7 h 37"/>
                <a:gd name="T18" fmla="*/ 5 w 36"/>
                <a:gd name="T19" fmla="*/ 2 h 37"/>
                <a:gd name="T20" fmla="*/ 2 w 36"/>
                <a:gd name="T21" fmla="*/ 1 h 37"/>
                <a:gd name="T22" fmla="*/ 0 w 36"/>
                <a:gd name="T23" fmla="*/ 1 h 37"/>
                <a:gd name="T24" fmla="*/ 0 w 36"/>
                <a:gd name="T25" fmla="*/ 0 h 37"/>
                <a:gd name="T26" fmla="*/ 19 w 36"/>
                <a:gd name="T27" fmla="*/ 0 h 37"/>
                <a:gd name="T28" fmla="*/ 19 w 36"/>
                <a:gd name="T29" fmla="*/ 1 h 37"/>
                <a:gd name="T30" fmla="*/ 14 w 36"/>
                <a:gd name="T31" fmla="*/ 2 h 37"/>
                <a:gd name="T32" fmla="*/ 13 w 36"/>
                <a:gd name="T33" fmla="*/ 3 h 37"/>
                <a:gd name="T34" fmla="*/ 12 w 36"/>
                <a:gd name="T35" fmla="*/ 7 h 37"/>
                <a:gd name="T36" fmla="*/ 12 w 36"/>
                <a:gd name="T37" fmla="*/ 31 h 37"/>
                <a:gd name="T38" fmla="*/ 13 w 36"/>
                <a:gd name="T39" fmla="*/ 34 h 37"/>
                <a:gd name="T40" fmla="*/ 14 w 36"/>
                <a:gd name="T41" fmla="*/ 35 h 37"/>
                <a:gd name="T42" fmla="*/ 18 w 36"/>
                <a:gd name="T43" fmla="*/ 35 h 37"/>
                <a:gd name="T44" fmla="*/ 21 w 36"/>
                <a:gd name="T45" fmla="*/ 35 h 37"/>
                <a:gd name="T46" fmla="*/ 28 w 36"/>
                <a:gd name="T47" fmla="*/ 34 h 37"/>
                <a:gd name="T48" fmla="*/ 32 w 36"/>
                <a:gd name="T49" fmla="*/ 32 h 37"/>
                <a:gd name="T50" fmla="*/ 35 w 36"/>
                <a:gd name="T51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7">
                  <a:moveTo>
                    <a:pt x="35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3"/>
                    <a:pt x="13" y="34"/>
                  </a:cubicBezTo>
                  <a:cubicBezTo>
                    <a:pt x="13" y="34"/>
                    <a:pt x="13" y="35"/>
                    <a:pt x="14" y="35"/>
                  </a:cubicBezTo>
                  <a:cubicBezTo>
                    <a:pt x="14" y="35"/>
                    <a:pt x="16" y="35"/>
                    <a:pt x="1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35"/>
                    <a:pt x="27" y="35"/>
                    <a:pt x="28" y="34"/>
                  </a:cubicBezTo>
                  <a:cubicBezTo>
                    <a:pt x="29" y="34"/>
                    <a:pt x="30" y="33"/>
                    <a:pt x="32" y="32"/>
                  </a:cubicBezTo>
                  <a:cubicBezTo>
                    <a:pt x="33" y="31"/>
                    <a:pt x="34" y="29"/>
                    <a:pt x="3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4" name="Freeform 47"/>
            <p:cNvSpPr/>
            <p:nvPr/>
          </p:nvSpPr>
          <p:spPr bwMode="auto">
            <a:xfrm>
              <a:off x="4586" y="2326"/>
              <a:ext cx="67" cy="71"/>
            </a:xfrm>
            <a:custGeom>
              <a:avLst/>
              <a:gdLst>
                <a:gd name="T0" fmla="*/ 11 w 35"/>
                <a:gd name="T1" fmla="*/ 2 h 37"/>
                <a:gd name="T2" fmla="*/ 11 w 35"/>
                <a:gd name="T3" fmla="*/ 17 h 37"/>
                <a:gd name="T4" fmla="*/ 20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0 w 35"/>
                <a:gd name="T21" fmla="*/ 19 h 37"/>
                <a:gd name="T22" fmla="*/ 11 w 35"/>
                <a:gd name="T23" fmla="*/ 19 h 37"/>
                <a:gd name="T24" fmla="*/ 11 w 35"/>
                <a:gd name="T25" fmla="*/ 31 h 37"/>
                <a:gd name="T26" fmla="*/ 12 w 35"/>
                <a:gd name="T27" fmla="*/ 34 h 37"/>
                <a:gd name="T28" fmla="*/ 12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1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1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1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1" y="2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3" y="19"/>
                    <a:pt x="22" y="19"/>
                    <a:pt x="2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2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5" name="Freeform 48"/>
            <p:cNvSpPr/>
            <p:nvPr/>
          </p:nvSpPr>
          <p:spPr bwMode="auto">
            <a:xfrm>
              <a:off x="465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9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7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30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39" y="2"/>
                    <a:pt x="39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8" y="29"/>
                    <a:pt x="37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8" y="38"/>
                    <a:pt x="14" y="37"/>
                    <a:pt x="12" y="36"/>
                  </a:cubicBezTo>
                  <a:cubicBezTo>
                    <a:pt x="10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5" y="33"/>
                    <a:pt x="16" y="34"/>
                    <a:pt x="17" y="35"/>
                  </a:cubicBezTo>
                  <a:cubicBezTo>
                    <a:pt x="19" y="35"/>
                    <a:pt x="20" y="36"/>
                    <a:pt x="22" y="36"/>
                  </a:cubicBezTo>
                  <a:cubicBezTo>
                    <a:pt x="25" y="36"/>
                    <a:pt x="28" y="35"/>
                    <a:pt x="30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4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  <p:sp>
          <p:nvSpPr>
            <p:cNvPr id="76" name="Freeform 49"/>
            <p:cNvSpPr/>
            <p:nvPr/>
          </p:nvSpPr>
          <p:spPr bwMode="auto">
            <a:xfrm>
              <a:off x="4741" y="2326"/>
              <a:ext cx="101" cy="71"/>
            </a:xfrm>
            <a:custGeom>
              <a:avLst/>
              <a:gdLst>
                <a:gd name="T0" fmla="*/ 24 w 53"/>
                <a:gd name="T1" fmla="*/ 37 h 37"/>
                <a:gd name="T2" fmla="*/ 8 w 53"/>
                <a:gd name="T3" fmla="*/ 6 h 37"/>
                <a:gd name="T4" fmla="*/ 8 w 53"/>
                <a:gd name="T5" fmla="*/ 31 h 37"/>
                <a:gd name="T6" fmla="*/ 9 w 53"/>
                <a:gd name="T7" fmla="*/ 35 h 37"/>
                <a:gd name="T8" fmla="*/ 13 w 53"/>
                <a:gd name="T9" fmla="*/ 36 h 37"/>
                <a:gd name="T10" fmla="*/ 14 w 53"/>
                <a:gd name="T11" fmla="*/ 36 h 37"/>
                <a:gd name="T12" fmla="*/ 14 w 53"/>
                <a:gd name="T13" fmla="*/ 37 h 37"/>
                <a:gd name="T14" fmla="*/ 0 w 53"/>
                <a:gd name="T15" fmla="*/ 37 h 37"/>
                <a:gd name="T16" fmla="*/ 0 w 53"/>
                <a:gd name="T17" fmla="*/ 36 h 37"/>
                <a:gd name="T18" fmla="*/ 1 w 53"/>
                <a:gd name="T19" fmla="*/ 36 h 37"/>
                <a:gd name="T20" fmla="*/ 5 w 53"/>
                <a:gd name="T21" fmla="*/ 35 h 37"/>
                <a:gd name="T22" fmla="*/ 6 w 53"/>
                <a:gd name="T23" fmla="*/ 31 h 37"/>
                <a:gd name="T24" fmla="*/ 6 w 53"/>
                <a:gd name="T25" fmla="*/ 6 h 37"/>
                <a:gd name="T26" fmla="*/ 5 w 53"/>
                <a:gd name="T27" fmla="*/ 3 h 37"/>
                <a:gd name="T28" fmla="*/ 3 w 53"/>
                <a:gd name="T29" fmla="*/ 2 h 37"/>
                <a:gd name="T30" fmla="*/ 0 w 53"/>
                <a:gd name="T31" fmla="*/ 1 h 37"/>
                <a:gd name="T32" fmla="*/ 0 w 53"/>
                <a:gd name="T33" fmla="*/ 0 h 37"/>
                <a:gd name="T34" fmla="*/ 12 w 53"/>
                <a:gd name="T35" fmla="*/ 0 h 37"/>
                <a:gd name="T36" fmla="*/ 26 w 53"/>
                <a:gd name="T37" fmla="*/ 29 h 37"/>
                <a:gd name="T38" fmla="*/ 41 w 53"/>
                <a:gd name="T39" fmla="*/ 0 h 37"/>
                <a:gd name="T40" fmla="*/ 53 w 53"/>
                <a:gd name="T41" fmla="*/ 0 h 37"/>
                <a:gd name="T42" fmla="*/ 53 w 53"/>
                <a:gd name="T43" fmla="*/ 1 h 37"/>
                <a:gd name="T44" fmla="*/ 51 w 53"/>
                <a:gd name="T45" fmla="*/ 1 h 37"/>
                <a:gd name="T46" fmla="*/ 48 w 53"/>
                <a:gd name="T47" fmla="*/ 2 h 37"/>
                <a:gd name="T48" fmla="*/ 47 w 53"/>
                <a:gd name="T49" fmla="*/ 6 h 37"/>
                <a:gd name="T50" fmla="*/ 47 w 53"/>
                <a:gd name="T51" fmla="*/ 31 h 37"/>
                <a:gd name="T52" fmla="*/ 48 w 53"/>
                <a:gd name="T53" fmla="*/ 35 h 37"/>
                <a:gd name="T54" fmla="*/ 51 w 53"/>
                <a:gd name="T55" fmla="*/ 36 h 37"/>
                <a:gd name="T56" fmla="*/ 53 w 53"/>
                <a:gd name="T57" fmla="*/ 36 h 37"/>
                <a:gd name="T58" fmla="*/ 53 w 53"/>
                <a:gd name="T59" fmla="*/ 37 h 37"/>
                <a:gd name="T60" fmla="*/ 35 w 53"/>
                <a:gd name="T61" fmla="*/ 37 h 37"/>
                <a:gd name="T62" fmla="*/ 35 w 53"/>
                <a:gd name="T63" fmla="*/ 36 h 37"/>
                <a:gd name="T64" fmla="*/ 37 w 53"/>
                <a:gd name="T65" fmla="*/ 36 h 37"/>
                <a:gd name="T66" fmla="*/ 40 w 53"/>
                <a:gd name="T67" fmla="*/ 35 h 37"/>
                <a:gd name="T68" fmla="*/ 41 w 53"/>
                <a:gd name="T69" fmla="*/ 31 h 37"/>
                <a:gd name="T70" fmla="*/ 41 w 53"/>
                <a:gd name="T71" fmla="*/ 6 h 37"/>
                <a:gd name="T72" fmla="*/ 25 w 53"/>
                <a:gd name="T73" fmla="*/ 37 h 37"/>
                <a:gd name="T74" fmla="*/ 24 w 53"/>
                <a:gd name="T7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37">
                  <a:moveTo>
                    <a:pt x="24" y="3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5"/>
                  </a:cubicBezTo>
                  <a:cubicBezTo>
                    <a:pt x="10" y="36"/>
                    <a:pt x="11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2"/>
                    <a:pt x="48" y="2"/>
                  </a:cubicBezTo>
                  <a:cubicBezTo>
                    <a:pt x="47" y="3"/>
                    <a:pt x="47" y="4"/>
                    <a:pt x="47" y="6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3"/>
                    <a:pt x="47" y="35"/>
                    <a:pt x="48" y="35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40" y="36"/>
                    <a:pt x="40" y="35"/>
                  </a:cubicBezTo>
                  <a:cubicBezTo>
                    <a:pt x="41" y="34"/>
                    <a:pt x="41" y="33"/>
                    <a:pt x="41" y="3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4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015" b="0" i="0" dirty="0">
                <a:solidFill>
                  <a:srgbClr val="FF0000"/>
                </a:solidFill>
                <a:latin typeface="Microsoft YaHei Regular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A403-E797-BD4E-BB99-CAE3D3C82764}" type="datetimeFigureOut">
              <a:rPr kumimoji="1" lang="zh-CN" altLang="en-US" smtClean="0"/>
              <a:t>2024/4/11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27DF5-DA08-844E-83F5-D739C1EF130A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 rot="10800000">
            <a:off x="7748835" y="-11540"/>
            <a:ext cx="4443163" cy="619200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-12003" y="-12347"/>
            <a:ext cx="8086205" cy="620007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cxnSp>
        <p:nvCxnSpPr>
          <p:cNvPr id="7" name="直线连接符 204"/>
          <p:cNvCxnSpPr/>
          <p:nvPr userDrawn="1"/>
        </p:nvCxnSpPr>
        <p:spPr>
          <a:xfrm flipH="1">
            <a:off x="3" y="657249"/>
            <a:ext cx="12204000" cy="0"/>
          </a:xfrm>
          <a:prstGeom prst="line">
            <a:avLst/>
          </a:prstGeom>
          <a:ln w="1016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 rot="10800000" flipV="1">
            <a:off x="-1" y="0"/>
            <a:ext cx="4114801" cy="619201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defRPr>
            </a:lvl1pPr>
          </a:lstStyle>
          <a:p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838200" y="914405"/>
            <a:ext cx="10515600" cy="526255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pic>
        <p:nvPicPr>
          <p:cNvPr id="10" name="Picture 2" descr="DDE-GMG - CCGM - CGMW"/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923" y="6282769"/>
            <a:ext cx="1042559" cy="50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A403-E797-BD4E-BB99-CAE3D3C82764}" type="datetimeFigureOut">
              <a:rPr kumimoji="1" lang="zh-CN" altLang="en-US" smtClean="0"/>
              <a:t>2024/4/11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27DF5-DA08-844E-83F5-D739C1EF13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A403-E797-BD4E-BB99-CAE3D3C82764}" type="datetimeFigureOut">
              <a:rPr kumimoji="1" lang="zh-CN" altLang="en-US" smtClean="0"/>
              <a:t>2024/4/11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27DF5-DA08-844E-83F5-D739C1EF13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A403-E797-BD4E-BB99-CAE3D3C82764}" type="datetimeFigureOut">
              <a:rPr kumimoji="1" lang="zh-CN" altLang="en-US" smtClean="0"/>
              <a:t>2024/4/11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27DF5-DA08-844E-83F5-D739C1EF13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A403-E797-BD4E-BB99-CAE3D3C82764}" type="datetimeFigureOut">
              <a:rPr kumimoji="1" lang="zh-CN" altLang="en-US" smtClean="0"/>
              <a:t>2024/4/11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27DF5-DA08-844E-83F5-D739C1EF13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A403-E797-BD4E-BB99-CAE3D3C82764}" type="datetimeFigureOut">
              <a:rPr kumimoji="1" lang="zh-CN" altLang="en-US" smtClean="0"/>
              <a:t>2024/4/11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27DF5-DA08-844E-83F5-D739C1EF130A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 rot="10800000">
            <a:off x="7748835" y="-11540"/>
            <a:ext cx="4443162" cy="619200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-12003" y="-12347"/>
            <a:ext cx="8086205" cy="620007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cxnSp>
        <p:nvCxnSpPr>
          <p:cNvPr id="7" name="直线连接符 204"/>
          <p:cNvCxnSpPr/>
          <p:nvPr userDrawn="1"/>
        </p:nvCxnSpPr>
        <p:spPr>
          <a:xfrm flipH="1">
            <a:off x="3" y="657249"/>
            <a:ext cx="12204000" cy="0"/>
          </a:xfrm>
          <a:prstGeom prst="line">
            <a:avLst/>
          </a:prstGeom>
          <a:ln w="1016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 rot="10800000" flipV="1">
            <a:off x="-2" y="0"/>
            <a:ext cx="4114801" cy="619201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defRPr>
            </a:lvl1pPr>
          </a:lstStyle>
          <a:p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838200" y="914405"/>
            <a:ext cx="10515600" cy="526255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pic>
        <p:nvPicPr>
          <p:cNvPr id="10" name="Picture 2" descr="DDE-GMG - CCGM - CGMW"/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923" y="6282769"/>
            <a:ext cx="1042558" cy="50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A403-E797-BD4E-BB99-CAE3D3C82764}" type="datetimeFigureOut">
              <a:rPr kumimoji="1" lang="zh-CN" altLang="en-US" smtClean="0"/>
              <a:t>2024/4/11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27DF5-DA08-844E-83F5-D739C1EF13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A403-E797-BD4E-BB99-CAE3D3C82764}" type="datetimeFigureOut">
              <a:rPr kumimoji="1" lang="zh-CN" altLang="en-US" smtClean="0"/>
              <a:t>2024/4/11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27DF5-DA08-844E-83F5-D739C1EF13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3A403-E797-BD4E-BB99-CAE3D3C82764}" type="datetimeFigureOut">
              <a:rPr kumimoji="1" lang="zh-CN" altLang="en-US" smtClean="0"/>
              <a:t>2024/4/11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27DF5-DA08-844E-83F5-D739C1EF13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D533C-F7C6-4D41-B395-78F44A036161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CB0AD-D1C1-4F90-A1A5-3C7EE47B0EA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7" cstate="email"/>
          <a:srcRect/>
          <a:stretch>
            <a:fillRect/>
          </a:stretch>
        </p:blipFill>
        <p:spPr>
          <a:xfrm rot="10800000">
            <a:off x="7748839" y="0"/>
            <a:ext cx="4443163" cy="619200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17" cstate="email"/>
          <a:srcRect/>
          <a:stretch>
            <a:fillRect/>
          </a:stretch>
        </p:blipFill>
        <p:spPr>
          <a:xfrm>
            <a:off x="2511" y="-1"/>
            <a:ext cx="8086205" cy="620007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cxnSp>
        <p:nvCxnSpPr>
          <p:cNvPr id="10" name="直线连接符 204"/>
          <p:cNvCxnSpPr/>
          <p:nvPr userDrawn="1"/>
        </p:nvCxnSpPr>
        <p:spPr>
          <a:xfrm flipH="1">
            <a:off x="3" y="657249"/>
            <a:ext cx="12204000" cy="0"/>
          </a:xfrm>
          <a:prstGeom prst="line">
            <a:avLst/>
          </a:prstGeom>
          <a:ln w="1016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 preferRelativeResize="0">
            <a:picLocks noChangeAspect="1"/>
          </p:cNvPicPr>
          <p:nvPr userDrawn="1"/>
        </p:nvPicPr>
        <p:blipFill rotWithShape="1">
          <a:blip r:embed="rId18"/>
          <a:srcRect l="19425"/>
          <a:stretch>
            <a:fillRect/>
          </a:stretch>
        </p:blipFill>
        <p:spPr>
          <a:xfrm>
            <a:off x="9644627" y="84157"/>
            <a:ext cx="2465939" cy="47695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tags" Target="../tags/tag161.xml"/><Relationship Id="rId18" Type="http://schemas.openxmlformats.org/officeDocument/2006/relationships/image" Target="../media/image64.jpeg"/><Relationship Id="rId3" Type="http://schemas.openxmlformats.org/officeDocument/2006/relationships/tags" Target="../tags/tag151.xml"/><Relationship Id="rId21" Type="http://schemas.openxmlformats.org/officeDocument/2006/relationships/image" Target="../media/image67.jpeg"/><Relationship Id="rId7" Type="http://schemas.openxmlformats.org/officeDocument/2006/relationships/tags" Target="../tags/tag155.xml"/><Relationship Id="rId12" Type="http://schemas.openxmlformats.org/officeDocument/2006/relationships/tags" Target="../tags/tag160.xml"/><Relationship Id="rId17" Type="http://schemas.openxmlformats.org/officeDocument/2006/relationships/image" Target="../media/image63.jpeg"/><Relationship Id="rId2" Type="http://schemas.openxmlformats.org/officeDocument/2006/relationships/tags" Target="../tags/tag150.xml"/><Relationship Id="rId16" Type="http://schemas.openxmlformats.org/officeDocument/2006/relationships/image" Target="../media/image62.jpeg"/><Relationship Id="rId20" Type="http://schemas.openxmlformats.org/officeDocument/2006/relationships/image" Target="../media/image66.jpeg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tags" Target="../tags/tag159.xml"/><Relationship Id="rId5" Type="http://schemas.openxmlformats.org/officeDocument/2006/relationships/tags" Target="../tags/tag153.xml"/><Relationship Id="rId15" Type="http://schemas.openxmlformats.org/officeDocument/2006/relationships/slideLayout" Target="../slideLayouts/slideLayout24.xml"/><Relationship Id="rId10" Type="http://schemas.openxmlformats.org/officeDocument/2006/relationships/tags" Target="../tags/tag158.xml"/><Relationship Id="rId19" Type="http://schemas.openxmlformats.org/officeDocument/2006/relationships/image" Target="../media/image65.jpeg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tags" Target="../tags/tag16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70.xml"/><Relationship Id="rId3" Type="http://schemas.openxmlformats.org/officeDocument/2006/relationships/tags" Target="../tags/tag165.xml"/><Relationship Id="rId7" Type="http://schemas.openxmlformats.org/officeDocument/2006/relationships/tags" Target="../tags/tag169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11" Type="http://schemas.openxmlformats.org/officeDocument/2006/relationships/image" Target="../media/image69.jpeg"/><Relationship Id="rId5" Type="http://schemas.openxmlformats.org/officeDocument/2006/relationships/tags" Target="../tags/tag167.xml"/><Relationship Id="rId10" Type="http://schemas.openxmlformats.org/officeDocument/2006/relationships/image" Target="../media/image68.jpeg"/><Relationship Id="rId4" Type="http://schemas.openxmlformats.org/officeDocument/2006/relationships/tags" Target="../tags/tag166.xml"/><Relationship Id="rId9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8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7.jpeg"/><Relationship Id="rId17" Type="http://schemas.openxmlformats.org/officeDocument/2006/relationships/image" Target="../media/image12.jpeg"/><Relationship Id="rId2" Type="http://schemas.openxmlformats.org/officeDocument/2006/relationships/tags" Target="../tags/tag6.xml"/><Relationship Id="rId16" Type="http://schemas.openxmlformats.org/officeDocument/2006/relationships/image" Target="../media/image11.jpe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6.jpeg"/><Relationship Id="rId5" Type="http://schemas.openxmlformats.org/officeDocument/2006/relationships/tags" Target="../tags/tag9.xml"/><Relationship Id="rId15" Type="http://schemas.openxmlformats.org/officeDocument/2006/relationships/image" Target="../media/image10.jpeg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15.jpe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14.jpeg"/><Relationship Id="rId17" Type="http://schemas.openxmlformats.org/officeDocument/2006/relationships/image" Target="../media/image19.jpeg"/><Relationship Id="rId2" Type="http://schemas.openxmlformats.org/officeDocument/2006/relationships/tags" Target="../tags/tag15.xml"/><Relationship Id="rId16" Type="http://schemas.openxmlformats.org/officeDocument/2006/relationships/image" Target="../media/image18.jpe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13.jpeg"/><Relationship Id="rId5" Type="http://schemas.openxmlformats.org/officeDocument/2006/relationships/tags" Target="../tags/tag18.xml"/><Relationship Id="rId15" Type="http://schemas.openxmlformats.org/officeDocument/2006/relationships/image" Target="../media/image17.jpeg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2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26" Type="http://schemas.openxmlformats.org/officeDocument/2006/relationships/tags" Target="../tags/tag53.xml"/><Relationship Id="rId39" Type="http://schemas.openxmlformats.org/officeDocument/2006/relationships/image" Target="../media/image27.png"/><Relationship Id="rId21" Type="http://schemas.openxmlformats.org/officeDocument/2006/relationships/tags" Target="../tags/tag48.xml"/><Relationship Id="rId34" Type="http://schemas.openxmlformats.org/officeDocument/2006/relationships/image" Target="../media/image22.png"/><Relationship Id="rId42" Type="http://schemas.openxmlformats.org/officeDocument/2006/relationships/image" Target="../media/image30.png"/><Relationship Id="rId47" Type="http://schemas.openxmlformats.org/officeDocument/2006/relationships/image" Target="../media/image35.png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29" Type="http://schemas.openxmlformats.org/officeDocument/2006/relationships/tags" Target="../tags/tag56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24" Type="http://schemas.openxmlformats.org/officeDocument/2006/relationships/tags" Target="../tags/tag51.xml"/><Relationship Id="rId32" Type="http://schemas.openxmlformats.org/officeDocument/2006/relationships/notesSlide" Target="../notesSlides/notesSlide1.xml"/><Relationship Id="rId37" Type="http://schemas.openxmlformats.org/officeDocument/2006/relationships/image" Target="../media/image25.png"/><Relationship Id="rId40" Type="http://schemas.openxmlformats.org/officeDocument/2006/relationships/image" Target="../media/image28.png"/><Relationship Id="rId45" Type="http://schemas.openxmlformats.org/officeDocument/2006/relationships/image" Target="../media/image33.png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23" Type="http://schemas.openxmlformats.org/officeDocument/2006/relationships/tags" Target="../tags/tag50.xml"/><Relationship Id="rId28" Type="http://schemas.openxmlformats.org/officeDocument/2006/relationships/tags" Target="../tags/tag55.xml"/><Relationship Id="rId36" Type="http://schemas.openxmlformats.org/officeDocument/2006/relationships/image" Target="../media/image24.png"/><Relationship Id="rId10" Type="http://schemas.openxmlformats.org/officeDocument/2006/relationships/tags" Target="../tags/tag37.xml"/><Relationship Id="rId19" Type="http://schemas.openxmlformats.org/officeDocument/2006/relationships/tags" Target="../tags/tag46.xml"/><Relationship Id="rId31" Type="http://schemas.openxmlformats.org/officeDocument/2006/relationships/slideLayout" Target="../slideLayouts/slideLayout24.xml"/><Relationship Id="rId44" Type="http://schemas.openxmlformats.org/officeDocument/2006/relationships/image" Target="../media/image32.png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Relationship Id="rId22" Type="http://schemas.openxmlformats.org/officeDocument/2006/relationships/tags" Target="../tags/tag49.xml"/><Relationship Id="rId27" Type="http://schemas.openxmlformats.org/officeDocument/2006/relationships/tags" Target="../tags/tag54.xml"/><Relationship Id="rId30" Type="http://schemas.openxmlformats.org/officeDocument/2006/relationships/tags" Target="../tags/tag57.xml"/><Relationship Id="rId35" Type="http://schemas.openxmlformats.org/officeDocument/2006/relationships/image" Target="../media/image23.png"/><Relationship Id="rId43" Type="http://schemas.openxmlformats.org/officeDocument/2006/relationships/image" Target="../media/image31.png"/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5" Type="http://schemas.openxmlformats.org/officeDocument/2006/relationships/tags" Target="../tags/tag52.xml"/><Relationship Id="rId33" Type="http://schemas.openxmlformats.org/officeDocument/2006/relationships/image" Target="../media/image21.jpeg"/><Relationship Id="rId38" Type="http://schemas.openxmlformats.org/officeDocument/2006/relationships/image" Target="../media/image26.png"/><Relationship Id="rId46" Type="http://schemas.openxmlformats.org/officeDocument/2006/relationships/image" Target="../media/image34.png"/><Relationship Id="rId20" Type="http://schemas.openxmlformats.org/officeDocument/2006/relationships/tags" Target="../tags/tag47.xml"/><Relationship Id="rId41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70.xml"/><Relationship Id="rId18" Type="http://schemas.openxmlformats.org/officeDocument/2006/relationships/tags" Target="../tags/tag75.xml"/><Relationship Id="rId26" Type="http://schemas.openxmlformats.org/officeDocument/2006/relationships/tags" Target="../tags/tag83.xml"/><Relationship Id="rId39" Type="http://schemas.openxmlformats.org/officeDocument/2006/relationships/notesSlide" Target="../notesSlides/notesSlide2.xml"/><Relationship Id="rId21" Type="http://schemas.openxmlformats.org/officeDocument/2006/relationships/tags" Target="../tags/tag78.xml"/><Relationship Id="rId34" Type="http://schemas.openxmlformats.org/officeDocument/2006/relationships/tags" Target="../tags/tag91.xml"/><Relationship Id="rId42" Type="http://schemas.openxmlformats.org/officeDocument/2006/relationships/image" Target="../media/image38.jpeg"/><Relationship Id="rId47" Type="http://schemas.openxmlformats.org/officeDocument/2006/relationships/image" Target="../media/image43.jpeg"/><Relationship Id="rId7" Type="http://schemas.openxmlformats.org/officeDocument/2006/relationships/tags" Target="../tags/tag64.xml"/><Relationship Id="rId2" Type="http://schemas.openxmlformats.org/officeDocument/2006/relationships/tags" Target="../tags/tag59.xml"/><Relationship Id="rId16" Type="http://schemas.openxmlformats.org/officeDocument/2006/relationships/tags" Target="../tags/tag73.xml"/><Relationship Id="rId29" Type="http://schemas.openxmlformats.org/officeDocument/2006/relationships/tags" Target="../tags/tag86.xml"/><Relationship Id="rId11" Type="http://schemas.openxmlformats.org/officeDocument/2006/relationships/tags" Target="../tags/tag68.xml"/><Relationship Id="rId24" Type="http://schemas.openxmlformats.org/officeDocument/2006/relationships/tags" Target="../tags/tag81.xml"/><Relationship Id="rId32" Type="http://schemas.openxmlformats.org/officeDocument/2006/relationships/tags" Target="../tags/tag89.xml"/><Relationship Id="rId37" Type="http://schemas.openxmlformats.org/officeDocument/2006/relationships/tags" Target="../tags/tag94.xml"/><Relationship Id="rId40" Type="http://schemas.openxmlformats.org/officeDocument/2006/relationships/image" Target="../media/image36.jpeg"/><Relationship Id="rId45" Type="http://schemas.openxmlformats.org/officeDocument/2006/relationships/image" Target="../media/image41.jpeg"/><Relationship Id="rId5" Type="http://schemas.openxmlformats.org/officeDocument/2006/relationships/tags" Target="../tags/tag62.xml"/><Relationship Id="rId15" Type="http://schemas.openxmlformats.org/officeDocument/2006/relationships/tags" Target="../tags/tag72.xml"/><Relationship Id="rId23" Type="http://schemas.openxmlformats.org/officeDocument/2006/relationships/tags" Target="../tags/tag80.xml"/><Relationship Id="rId28" Type="http://schemas.openxmlformats.org/officeDocument/2006/relationships/tags" Target="../tags/tag85.xml"/><Relationship Id="rId36" Type="http://schemas.openxmlformats.org/officeDocument/2006/relationships/tags" Target="../tags/tag93.xml"/><Relationship Id="rId49" Type="http://schemas.openxmlformats.org/officeDocument/2006/relationships/image" Target="../media/image45.jpeg"/><Relationship Id="rId10" Type="http://schemas.openxmlformats.org/officeDocument/2006/relationships/tags" Target="../tags/tag67.xml"/><Relationship Id="rId19" Type="http://schemas.openxmlformats.org/officeDocument/2006/relationships/tags" Target="../tags/tag76.xml"/><Relationship Id="rId31" Type="http://schemas.openxmlformats.org/officeDocument/2006/relationships/tags" Target="../tags/tag88.xml"/><Relationship Id="rId44" Type="http://schemas.openxmlformats.org/officeDocument/2006/relationships/image" Target="../media/image40.jpeg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tags" Target="../tags/tag71.xml"/><Relationship Id="rId22" Type="http://schemas.openxmlformats.org/officeDocument/2006/relationships/tags" Target="../tags/tag79.xml"/><Relationship Id="rId27" Type="http://schemas.openxmlformats.org/officeDocument/2006/relationships/tags" Target="../tags/tag84.xml"/><Relationship Id="rId30" Type="http://schemas.openxmlformats.org/officeDocument/2006/relationships/tags" Target="../tags/tag87.xml"/><Relationship Id="rId35" Type="http://schemas.openxmlformats.org/officeDocument/2006/relationships/tags" Target="../tags/tag92.xml"/><Relationship Id="rId43" Type="http://schemas.openxmlformats.org/officeDocument/2006/relationships/image" Target="../media/image39.jpeg"/><Relationship Id="rId48" Type="http://schemas.openxmlformats.org/officeDocument/2006/relationships/image" Target="../media/image44.jpeg"/><Relationship Id="rId8" Type="http://schemas.openxmlformats.org/officeDocument/2006/relationships/tags" Target="../tags/tag65.xml"/><Relationship Id="rId3" Type="http://schemas.openxmlformats.org/officeDocument/2006/relationships/tags" Target="../tags/tag60.xml"/><Relationship Id="rId12" Type="http://schemas.openxmlformats.org/officeDocument/2006/relationships/tags" Target="../tags/tag69.xml"/><Relationship Id="rId17" Type="http://schemas.openxmlformats.org/officeDocument/2006/relationships/tags" Target="../tags/tag74.xml"/><Relationship Id="rId25" Type="http://schemas.openxmlformats.org/officeDocument/2006/relationships/tags" Target="../tags/tag82.xml"/><Relationship Id="rId33" Type="http://schemas.openxmlformats.org/officeDocument/2006/relationships/tags" Target="../tags/tag90.xml"/><Relationship Id="rId38" Type="http://schemas.openxmlformats.org/officeDocument/2006/relationships/slideLayout" Target="../slideLayouts/slideLayout24.xml"/><Relationship Id="rId46" Type="http://schemas.openxmlformats.org/officeDocument/2006/relationships/image" Target="../media/image42.jpeg"/><Relationship Id="rId20" Type="http://schemas.openxmlformats.org/officeDocument/2006/relationships/tags" Target="../tags/tag77.xml"/><Relationship Id="rId41" Type="http://schemas.openxmlformats.org/officeDocument/2006/relationships/image" Target="../media/image37.jpeg"/><Relationship Id="rId1" Type="http://schemas.openxmlformats.org/officeDocument/2006/relationships/tags" Target="../tags/tag58.xml"/><Relationship Id="rId6" Type="http://schemas.openxmlformats.org/officeDocument/2006/relationships/tags" Target="../tags/tag63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tags" Target="../tags/tag120.xml"/><Relationship Id="rId21" Type="http://schemas.openxmlformats.org/officeDocument/2006/relationships/tags" Target="../tags/tag115.xml"/><Relationship Id="rId34" Type="http://schemas.openxmlformats.org/officeDocument/2006/relationships/image" Target="../media/image49.jpeg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tags" Target="../tags/tag119.xml"/><Relationship Id="rId33" Type="http://schemas.openxmlformats.org/officeDocument/2006/relationships/image" Target="../media/image48.jpeg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29" Type="http://schemas.openxmlformats.org/officeDocument/2006/relationships/tags" Target="../tags/tag123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32" Type="http://schemas.openxmlformats.org/officeDocument/2006/relationships/image" Target="../media/image47.jpeg"/><Relationship Id="rId37" Type="http://schemas.openxmlformats.org/officeDocument/2006/relationships/image" Target="../media/image52.jpeg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28" Type="http://schemas.openxmlformats.org/officeDocument/2006/relationships/tags" Target="../tags/tag122.xml"/><Relationship Id="rId36" Type="http://schemas.openxmlformats.org/officeDocument/2006/relationships/image" Target="../media/image51.jpeg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31" Type="http://schemas.openxmlformats.org/officeDocument/2006/relationships/image" Target="../media/image46.jpeg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Relationship Id="rId27" Type="http://schemas.openxmlformats.org/officeDocument/2006/relationships/tags" Target="../tags/tag121.xml"/><Relationship Id="rId30" Type="http://schemas.openxmlformats.org/officeDocument/2006/relationships/slideLayout" Target="../slideLayouts/slideLayout24.xml"/><Relationship Id="rId35" Type="http://schemas.openxmlformats.org/officeDocument/2006/relationships/image" Target="../media/image50.jpeg"/><Relationship Id="rId8" Type="http://schemas.openxmlformats.org/officeDocument/2006/relationships/tags" Target="../tags/tag102.xml"/><Relationship Id="rId3" Type="http://schemas.openxmlformats.org/officeDocument/2006/relationships/tags" Target="../tags/tag9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56.jpeg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tags" Target="../tags/tag135.xml"/><Relationship Id="rId17" Type="http://schemas.openxmlformats.org/officeDocument/2006/relationships/image" Target="../media/image55.jpeg"/><Relationship Id="rId2" Type="http://schemas.openxmlformats.org/officeDocument/2006/relationships/tags" Target="../tags/tag125.xml"/><Relationship Id="rId16" Type="http://schemas.openxmlformats.org/officeDocument/2006/relationships/image" Target="../media/image54.jpe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tags" Target="../tags/tag134.xml"/><Relationship Id="rId5" Type="http://schemas.openxmlformats.org/officeDocument/2006/relationships/tags" Target="../tags/tag128.xml"/><Relationship Id="rId15" Type="http://schemas.openxmlformats.org/officeDocument/2006/relationships/image" Target="../media/image53.jpeg"/><Relationship Id="rId10" Type="http://schemas.openxmlformats.org/officeDocument/2006/relationships/tags" Target="../tags/tag133.xml"/><Relationship Id="rId4" Type="http://schemas.openxmlformats.org/officeDocument/2006/relationships/tags" Target="../tags/tag127.xml"/><Relationship Id="rId9" Type="http://schemas.openxmlformats.org/officeDocument/2006/relationships/tags" Target="../tags/tag132.xml"/><Relationship Id="rId1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13" Type="http://schemas.openxmlformats.org/officeDocument/2006/relationships/tags" Target="../tags/tag148.xml"/><Relationship Id="rId18" Type="http://schemas.openxmlformats.org/officeDocument/2006/relationships/image" Target="../media/image60.jpeg"/><Relationship Id="rId3" Type="http://schemas.openxmlformats.org/officeDocument/2006/relationships/tags" Target="../tags/tag138.xml"/><Relationship Id="rId7" Type="http://schemas.openxmlformats.org/officeDocument/2006/relationships/tags" Target="../tags/tag142.xml"/><Relationship Id="rId12" Type="http://schemas.openxmlformats.org/officeDocument/2006/relationships/tags" Target="../tags/tag147.xml"/><Relationship Id="rId17" Type="http://schemas.openxmlformats.org/officeDocument/2006/relationships/image" Target="../media/image59.jpeg"/><Relationship Id="rId2" Type="http://schemas.openxmlformats.org/officeDocument/2006/relationships/tags" Target="../tags/tag137.xml"/><Relationship Id="rId16" Type="http://schemas.openxmlformats.org/officeDocument/2006/relationships/image" Target="../media/image58.jpeg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tags" Target="../tags/tag146.xml"/><Relationship Id="rId5" Type="http://schemas.openxmlformats.org/officeDocument/2006/relationships/tags" Target="../tags/tag140.xml"/><Relationship Id="rId15" Type="http://schemas.openxmlformats.org/officeDocument/2006/relationships/image" Target="../media/image57.jpeg"/><Relationship Id="rId10" Type="http://schemas.openxmlformats.org/officeDocument/2006/relationships/tags" Target="../tags/tag145.xml"/><Relationship Id="rId19" Type="http://schemas.openxmlformats.org/officeDocument/2006/relationships/image" Target="../media/image61.jpeg"/><Relationship Id="rId4" Type="http://schemas.openxmlformats.org/officeDocument/2006/relationships/tags" Target="../tags/tag139.xml"/><Relationship Id="rId9" Type="http://schemas.openxmlformats.org/officeDocument/2006/relationships/tags" Target="../tags/tag144.xml"/><Relationship Id="rId14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1256852" y="1860868"/>
            <a:ext cx="9678296" cy="1816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工作进展汇报</a:t>
            </a:r>
            <a:endParaRPr lang="zh-CN" altLang="en-US" sz="4400" b="1" dirty="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副标题 2"/>
          <p:cNvSpPr txBox="1"/>
          <p:nvPr/>
        </p:nvSpPr>
        <p:spPr>
          <a:xfrm>
            <a:off x="1524000" y="3677285"/>
            <a:ext cx="9144000" cy="1693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</a:pPr>
            <a:r>
              <a:rPr lang="zh-CN" sz="2700" b="1" dirty="0">
                <a:latin typeface="Calibri" panose="020F0502020204030204" charset="0"/>
                <a:cs typeface="Calibri" panose="020F0502020204030204" charset="0"/>
              </a:rPr>
              <a:t>周星宇</a:t>
            </a:r>
          </a:p>
          <a:p>
            <a:pPr>
              <a:lnSpc>
                <a:spcPct val="100000"/>
              </a:lnSpc>
            </a:pPr>
            <a:r>
              <a:rPr lang="en-US" altLang="zh-CN" sz="2700" b="1" dirty="0">
                <a:latin typeface="Calibri" panose="020F0502020204030204" charset="0"/>
                <a:cs typeface="Calibri" panose="020F0502020204030204" charset="0"/>
              </a:rPr>
              <a:t>2023.12.8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 rot="10800000" flipV="1">
            <a:off x="-2" y="0"/>
            <a:ext cx="4114801" cy="619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Calibri" panose="020F0502020204030204" charset="0"/>
                <a:ea typeface="+mn-ea"/>
                <a:cs typeface="Calibri" panose="020F0502020204030204" charset="0"/>
              </a:defRPr>
            </a:lvl1pPr>
          </a:lstStyle>
          <a:p>
            <a:r>
              <a:rPr lang="zh-CN"/>
              <a:t>冲积扇小论文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31813" y="807085"/>
            <a:ext cx="3880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汇流计算和冲积扇单体划分：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32130" y="2791460"/>
            <a:ext cx="2973070" cy="32410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61110" y="1564640"/>
            <a:ext cx="1673225" cy="84264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确定顶点</a:t>
            </a:r>
          </a:p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（出水口）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3764915" y="1564640"/>
            <a:ext cx="1673225" cy="84264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确定</a:t>
            </a:r>
          </a:p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扇面流向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6219190" y="1564640"/>
            <a:ext cx="1673225" cy="84264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水流与顶点匹配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8884285" y="1564640"/>
            <a:ext cx="2084070" cy="84264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冲积扇单体划分（流域）</a:t>
            </a:r>
          </a:p>
        </p:txBody>
      </p:sp>
      <p:cxnSp>
        <p:nvCxnSpPr>
          <p:cNvPr id="9" name="直接箭头连接符 8"/>
          <p:cNvCxnSpPr>
            <a:stCxn id="3" idx="3"/>
            <a:endCxn id="4" idx="1"/>
          </p:cNvCxnSpPr>
          <p:nvPr/>
        </p:nvCxnSpPr>
        <p:spPr>
          <a:xfrm>
            <a:off x="2934335" y="1986280"/>
            <a:ext cx="830580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4" idx="3"/>
            <a:endCxn id="7" idx="1"/>
          </p:cNvCxnSpPr>
          <p:nvPr>
            <p:custDataLst>
              <p:tags r:id="rId7"/>
            </p:custDataLst>
          </p:nvPr>
        </p:nvCxnSpPr>
        <p:spPr>
          <a:xfrm>
            <a:off x="5438140" y="1986280"/>
            <a:ext cx="781050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7" idx="3"/>
            <a:endCxn id="8" idx="1"/>
          </p:cNvCxnSpPr>
          <p:nvPr>
            <p:custDataLst>
              <p:tags r:id="rId8"/>
            </p:custDataLst>
          </p:nvPr>
        </p:nvCxnSpPr>
        <p:spPr>
          <a:xfrm>
            <a:off x="7892415" y="1986280"/>
            <a:ext cx="991870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350385" y="2704465"/>
            <a:ext cx="2795905" cy="1857375"/>
          </a:xfrm>
          <a:prstGeom prst="rect">
            <a:avLst/>
          </a:prstGeom>
          <a:ln w="28575" cmpd="sng">
            <a:solidFill>
              <a:schemeClr val="tx1"/>
            </a:solidFill>
            <a:prstDash val="solid"/>
          </a:ln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350385" y="4709795"/>
            <a:ext cx="2796540" cy="1863090"/>
          </a:xfrm>
          <a:prstGeom prst="rect">
            <a:avLst/>
          </a:prstGeom>
          <a:ln w="28575" cmpd="sng">
            <a:solidFill>
              <a:schemeClr val="tx1"/>
            </a:solidFill>
            <a:prstDash val="solid"/>
          </a:ln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7653655" y="2704465"/>
            <a:ext cx="2839720" cy="18853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432040" y="4859020"/>
            <a:ext cx="2036445" cy="15640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9625965" y="4709795"/>
            <a:ext cx="1458595" cy="200088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764915" y="3258185"/>
            <a:ext cx="4394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反地形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4"/>
            </p:custDataLst>
          </p:nvPr>
        </p:nvSpPr>
        <p:spPr>
          <a:xfrm>
            <a:off x="3764915" y="5179695"/>
            <a:ext cx="4394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反流向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 rot="10800000" flipV="1">
            <a:off x="-2" y="0"/>
            <a:ext cx="4114801" cy="619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Calibri" panose="020F0502020204030204" charset="0"/>
                <a:ea typeface="+mn-ea"/>
                <a:cs typeface="Calibri" panose="020F0502020204030204" charset="0"/>
              </a:defRPr>
            </a:lvl1pPr>
          </a:lstStyle>
          <a:p>
            <a:r>
              <a:rPr lang="zh-CN"/>
              <a:t>冲积扇小论文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787083" y="979805"/>
            <a:ext cx="3880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未来计划：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973455" y="1800860"/>
            <a:ext cx="10069195" cy="12846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继续思考并完善优先漫水法的单体扇划分，多流向算法的实验；</a:t>
            </a: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完成冲积扇小论文；</a:t>
            </a: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准备重启城市三维拟真可视域的实验</a:t>
            </a:r>
            <a:r>
              <a:rPr lang="en-US" altLang="zh-CN" sz="2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982663" y="3623310"/>
            <a:ext cx="3880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专利：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408555" y="4212590"/>
            <a:ext cx="3442970" cy="140144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2120583" y="5742940"/>
            <a:ext cx="3880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水墨画专利复审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707630" y="2557145"/>
            <a:ext cx="2423160" cy="314007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6978968" y="5874385"/>
            <a:ext cx="38804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冲积扇专利国际受理</a:t>
            </a:r>
          </a:p>
          <a:p>
            <a:pPr algn="ctr"/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（预计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明年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收到回复）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近期工作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04165" y="768350"/>
            <a:ext cx="945007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800" b="1"/>
              <a:t>11</a:t>
            </a:r>
            <a:r>
              <a:rPr lang="zh-CN" altLang="en-US" sz="2800" b="1"/>
              <a:t>月主旋律：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23875" y="1654810"/>
            <a:ext cx="2307590" cy="29648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270250" y="1654810"/>
            <a:ext cx="2082165" cy="2113280"/>
          </a:xfrm>
          <a:prstGeom prst="rect">
            <a:avLst/>
          </a:prstGeom>
        </p:spPr>
      </p:pic>
      <p:pic>
        <p:nvPicPr>
          <p:cNvPr id="15" name="图片 15" descr="四方法结果图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126105" y="3817620"/>
            <a:ext cx="2507615" cy="1268095"/>
          </a:xfrm>
          <a:prstGeom prst="rect">
            <a:avLst/>
          </a:prstGeom>
        </p:spPr>
      </p:pic>
      <p:pic>
        <p:nvPicPr>
          <p:cNvPr id="8" name="图片 7" descr="苏州参会照片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7840" y="1263650"/>
            <a:ext cx="2780665" cy="2085340"/>
          </a:xfrm>
          <a:prstGeom prst="rect">
            <a:avLst/>
          </a:prstGeom>
        </p:spPr>
      </p:pic>
      <p:pic>
        <p:nvPicPr>
          <p:cNvPr id="9" name="图片 8" descr="上课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77840" y="3817620"/>
            <a:ext cx="2780665" cy="2085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51925" y="1002030"/>
            <a:ext cx="2477135" cy="36175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9030970" y="4806950"/>
            <a:ext cx="2498090" cy="19177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94715" y="5302885"/>
            <a:ext cx="1522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一套题</a:t>
            </a: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71545" y="5302885"/>
            <a:ext cx="1522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一个案例</a:t>
            </a: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5993130" y="819150"/>
            <a:ext cx="1950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一次会议汇报</a:t>
            </a:r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6096000" y="6021070"/>
            <a:ext cx="1950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一堂课</a:t>
            </a: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9051925" y="3566795"/>
            <a:ext cx="2477770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一场竞赛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DDE-AGU</a:t>
            </a:r>
            <a:r>
              <a:rPr lang="zh-CN" altLang="en-US"/>
              <a:t>宣传材料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69900" y="943610"/>
            <a:ext cx="2255520" cy="27266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725420" y="943610"/>
            <a:ext cx="2040255" cy="27260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815465" y="3749040"/>
            <a:ext cx="1784985" cy="2552065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432435" y="3429000"/>
            <a:ext cx="4245610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三份宣传视频素材及脚本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296535" y="768350"/>
            <a:ext cx="2105025" cy="28047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473950" y="768350"/>
            <a:ext cx="2101215" cy="28054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281295" y="3686175"/>
            <a:ext cx="2120265" cy="2803525"/>
          </a:xfrm>
          <a:prstGeom prst="rect">
            <a:avLst/>
          </a:prstGeom>
        </p:spPr>
      </p:pic>
      <p:pic>
        <p:nvPicPr>
          <p:cNvPr id="10" name="图片 9" descr="地貌组海报最终版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73315" y="3686175"/>
            <a:ext cx="2101850" cy="28035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5281295" y="3429000"/>
            <a:ext cx="4293870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四版海报</a:t>
            </a:r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9716770" y="2693670"/>
            <a:ext cx="2277110" cy="2101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协作人员：</a:t>
            </a: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孙雯杰、王骁骁、张少奇、符黄珺玺、徐颂、陈阳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/>
              <a:t>冲积扇小论文</a:t>
            </a: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026160" y="1363345"/>
            <a:ext cx="6806565" cy="12846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本方法基于数字高程模型（DEM），参考光线追踪算法，使用山体阴影来模拟光线通量，利用视域分析方法将冲积带从山体上分离，实现对于干旱区中小型冲积带的批量化识别和提取。</a:t>
            </a:r>
            <a:endParaRPr lang="zh-CN" altLang="zh-CN" sz="20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840105" y="805180"/>
            <a:ext cx="4170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总体流程：</a:t>
            </a: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085215" y="3720465"/>
            <a:ext cx="692404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fontAlgn="auto">
              <a:lnSpc>
                <a:spcPct val="150000"/>
              </a:lnSpc>
              <a:buFont typeface="等线 Light" panose="02010600030101010101" charset="-122"/>
              <a:buAutoNum type="arabicPeriod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预处理：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投影、求取反地形；</a:t>
            </a:r>
          </a:p>
          <a:p>
            <a:pPr marL="457200" indent="-457200" algn="l" fontAlgn="auto">
              <a:lnSpc>
                <a:spcPct val="150000"/>
              </a:lnSpc>
              <a:buFont typeface="等线 Light" panose="02010600030101010101" charset="-122"/>
              <a:buAutoNum type="arabicPeriod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冲积扇提取：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山体、山麓混合区的提取、冲积带的划分；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algn="l" fontAlgn="auto">
              <a:lnSpc>
                <a:spcPct val="150000"/>
              </a:lnSpc>
              <a:buFont typeface="等线 Light" panose="02010600030101010101" charset="-122"/>
              <a:buAutoNum type="arabicPeriod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后处理：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碎屑消除、平滑边界、语义修复；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algn="l" fontAlgn="auto">
              <a:lnSpc>
                <a:spcPct val="150000"/>
              </a:lnSpc>
              <a:buFont typeface="等线 Light" panose="02010600030101010101" charset="-122"/>
              <a:buAutoNum type="arabicPeriod"/>
            </a:pP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1" name="图片 30" descr="流程图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291195" y="904240"/>
            <a:ext cx="1776095" cy="56140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2964180" y="4059555"/>
            <a:ext cx="1080000" cy="108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3"/>
          <p:cNvSpPr/>
          <p:nvPr>
            <p:custDataLst>
              <p:tags r:id="rId1"/>
            </p:custDataLst>
          </p:nvPr>
        </p:nvSpPr>
        <p:spPr>
          <a:xfrm rot="10800000" flipV="1">
            <a:off x="1582101" y="894398"/>
            <a:ext cx="3086101" cy="46440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Calibri" panose="020F0502020204030204" charset="0"/>
                <a:ea typeface="+mn-ea"/>
                <a:cs typeface="Calibri" panose="020F0502020204030204" charset="0"/>
              </a:defRPr>
            </a:lvl1pPr>
          </a:lstStyle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方法介绍</a:t>
            </a:r>
          </a:p>
        </p:txBody>
      </p:sp>
      <p:sp>
        <p:nvSpPr>
          <p:cNvPr id="100" name="文本框 99"/>
          <p:cNvSpPr txBox="1"/>
          <p:nvPr>
            <p:custDataLst>
              <p:tags r:id="rId2"/>
            </p:custDataLst>
          </p:nvPr>
        </p:nvSpPr>
        <p:spPr>
          <a:xfrm>
            <a:off x="1016000" y="1267460"/>
            <a:ext cx="10257790" cy="12846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求取负地形DEM的</a:t>
            </a:r>
            <a:r>
              <a:rPr 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多方位山体阴影</a:t>
            </a:r>
            <a:r>
              <a:rPr lang="zh-CN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，构建核心地形的</a:t>
            </a:r>
            <a:r>
              <a:rPr 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全方位可视情况</a:t>
            </a:r>
            <a:r>
              <a:rPr lang="zh-CN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，并根据可视情况可分为两类：</a:t>
            </a:r>
            <a:r>
              <a:rPr 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若全方位完全或接近完全可视，则为平原区域；反之，若在部分视角上存在阴影，则为山体区域。</a:t>
            </a:r>
            <a:endParaRPr lang="zh-CN" altLang="zh-CN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759143" y="807085"/>
            <a:ext cx="3880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多方位山体阴影：</a:t>
            </a: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4180" y="4120515"/>
            <a:ext cx="1069340" cy="949960"/>
          </a:xfrm>
          <a:prstGeom prst="rect">
            <a:avLst/>
          </a:prstGeom>
          <a:noFill/>
          <a:ln w="2540" cmpd="sng">
            <a:noFill/>
            <a:prstDash val="solid"/>
          </a:ln>
          <a:effectLst/>
        </p:spPr>
      </p:pic>
      <p:pic>
        <p:nvPicPr>
          <p:cNvPr id="15" name="图片 14" descr="HS0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964180" y="2803525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上箭头 34"/>
          <p:cNvSpPr/>
          <p:nvPr/>
        </p:nvSpPr>
        <p:spPr>
          <a:xfrm>
            <a:off x="3399155" y="3883660"/>
            <a:ext cx="209550" cy="188595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HS40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695450" y="2803525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HS9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695450" y="4059555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 descr="HS130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695450" y="5315585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 descr="HS180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964180" y="5315585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 descr="HS220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232910" y="5309870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 descr="HS270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232910" y="4072255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 descr="HS310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4232910" y="2817495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上箭头 13"/>
          <p:cNvSpPr/>
          <p:nvPr>
            <p:custDataLst>
              <p:tags r:id="rId5"/>
            </p:custDataLst>
          </p:nvPr>
        </p:nvSpPr>
        <p:spPr>
          <a:xfrm rot="16200000">
            <a:off x="2764790" y="4516120"/>
            <a:ext cx="209550" cy="188595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上箭头 15"/>
          <p:cNvSpPr/>
          <p:nvPr>
            <p:custDataLst>
              <p:tags r:id="rId6"/>
            </p:custDataLst>
          </p:nvPr>
        </p:nvSpPr>
        <p:spPr>
          <a:xfrm rot="10800000">
            <a:off x="3399790" y="5121275"/>
            <a:ext cx="209550" cy="188595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>
            <p:custDataLst>
              <p:tags r:id="rId7"/>
            </p:custDataLst>
          </p:nvPr>
        </p:nvSpPr>
        <p:spPr>
          <a:xfrm rot="5400000">
            <a:off x="4033520" y="4516120"/>
            <a:ext cx="209550" cy="188595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上箭头 17"/>
          <p:cNvSpPr/>
          <p:nvPr>
            <p:custDataLst>
              <p:tags r:id="rId8"/>
            </p:custDataLst>
          </p:nvPr>
        </p:nvSpPr>
        <p:spPr>
          <a:xfrm rot="5400000">
            <a:off x="4005580" y="3907790"/>
            <a:ext cx="209550" cy="188595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2700000"/>
              </a:camera>
              <a:lightRig rig="threePt" dir="t"/>
            </a:scene3d>
          </a:bodyPr>
          <a:lstStyle/>
          <a:p>
            <a:pPr algn="ctr"/>
            <a:endParaRPr lang="zh-CN" altLang="en-US"/>
          </a:p>
        </p:txBody>
      </p:sp>
      <p:sp>
        <p:nvSpPr>
          <p:cNvPr id="19" name="上箭头 18"/>
          <p:cNvSpPr/>
          <p:nvPr>
            <p:custDataLst>
              <p:tags r:id="rId9"/>
            </p:custDataLst>
          </p:nvPr>
        </p:nvSpPr>
        <p:spPr>
          <a:xfrm rot="5400000">
            <a:off x="2794635" y="3913505"/>
            <a:ext cx="209550" cy="188595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>
              <a:rot lat="0" lon="0" rev="81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2700000"/>
              </a:camera>
              <a:lightRig rig="threePt" dir="t"/>
            </a:scene3d>
          </a:bodyPr>
          <a:lstStyle/>
          <a:p>
            <a:pPr algn="ctr"/>
            <a:endParaRPr lang="zh-CN" altLang="en-US"/>
          </a:p>
        </p:txBody>
      </p:sp>
      <p:sp>
        <p:nvSpPr>
          <p:cNvPr id="20" name="上箭头 19"/>
          <p:cNvSpPr/>
          <p:nvPr>
            <p:custDataLst>
              <p:tags r:id="rId10"/>
            </p:custDataLst>
          </p:nvPr>
        </p:nvSpPr>
        <p:spPr>
          <a:xfrm rot="5400000">
            <a:off x="2796540" y="5104765"/>
            <a:ext cx="209550" cy="188595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>
              <a:rot lat="0" lon="0" rev="135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2700000"/>
              </a:camera>
              <a:lightRig rig="threePt" dir="t"/>
            </a:scene3d>
          </a:bodyPr>
          <a:lstStyle/>
          <a:p>
            <a:pPr algn="ctr"/>
            <a:endParaRPr lang="zh-CN" altLang="en-US"/>
          </a:p>
        </p:txBody>
      </p:sp>
      <p:sp>
        <p:nvSpPr>
          <p:cNvPr id="21" name="上箭头 20"/>
          <p:cNvSpPr/>
          <p:nvPr>
            <p:custDataLst>
              <p:tags r:id="rId11"/>
            </p:custDataLst>
          </p:nvPr>
        </p:nvSpPr>
        <p:spPr>
          <a:xfrm rot="5400000">
            <a:off x="4005580" y="5107305"/>
            <a:ext cx="209550" cy="188595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>
              <a:rot lat="0" lon="0" rev="189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2700000"/>
              </a:camera>
              <a:lightRig rig="threePt" dir="t"/>
            </a:scene3d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110105" y="6500495"/>
            <a:ext cx="28676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多方位山体阴影</a:t>
            </a:r>
          </a:p>
        </p:txBody>
      </p:sp>
      <p:pic>
        <p:nvPicPr>
          <p:cNvPr id="23" name="图片 22" descr="HS0_BIN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282690" y="2696210"/>
            <a:ext cx="1175385" cy="1175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图片 23" descr="HS0_BIN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8431530" y="3286125"/>
            <a:ext cx="1080000" cy="1080000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  <a:scene3d>
            <a:camera prst="isometricOffAxis2Top"/>
            <a:lightRig rig="threePt" dir="t"/>
          </a:scene3d>
        </p:spPr>
      </p:pic>
      <p:pic>
        <p:nvPicPr>
          <p:cNvPr id="25" name="图片 24" descr="HS90_BIN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8420735" y="3041015"/>
            <a:ext cx="1080000" cy="1080000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  <a:scene3d>
            <a:camera prst="isometricOffAxis2Top"/>
            <a:lightRig rig="threePt" dir="t"/>
          </a:scene3d>
        </p:spPr>
      </p:pic>
      <p:pic>
        <p:nvPicPr>
          <p:cNvPr id="26" name="图片 25" descr="HS180_BIN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406130" y="2524760"/>
            <a:ext cx="1080000" cy="1080000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  <a:scene3d>
            <a:camera prst="isometricOffAxis2Top"/>
            <a:lightRig rig="threePt" dir="t"/>
          </a:scene3d>
        </p:spPr>
      </p:pic>
      <p:pic>
        <p:nvPicPr>
          <p:cNvPr id="27" name="图片 26" descr="HS270_BIN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380730" y="2323465"/>
            <a:ext cx="1080000" cy="1080000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  <a:scene3d>
            <a:camera prst="isometricOffAxis2Top"/>
            <a:lightRig rig="threePt" dir="t"/>
          </a:scene3d>
        </p:spPr>
      </p:pic>
      <p:sp>
        <p:nvSpPr>
          <p:cNvPr id="28" name="文本框 27"/>
          <p:cNvSpPr txBox="1"/>
          <p:nvPr/>
        </p:nvSpPr>
        <p:spPr>
          <a:xfrm>
            <a:off x="8237855" y="3085465"/>
            <a:ext cx="1446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……</a:t>
            </a:r>
          </a:p>
        </p:txBody>
      </p:sp>
      <p:pic>
        <p:nvPicPr>
          <p:cNvPr id="29" name="图片 28" descr="Vis1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282690" y="4497070"/>
            <a:ext cx="2098040" cy="20980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矩形 29"/>
          <p:cNvSpPr/>
          <p:nvPr/>
        </p:nvSpPr>
        <p:spPr>
          <a:xfrm rot="10800000">
            <a:off x="8630920" y="4713605"/>
            <a:ext cx="203835" cy="1674495"/>
          </a:xfrm>
          <a:prstGeom prst="rect">
            <a:avLst/>
          </a:prstGeom>
          <a:gradFill>
            <a:gsLst>
              <a:gs pos="0">
                <a:srgbClr val="C00000"/>
              </a:gs>
              <a:gs pos="50000">
                <a:schemeClr val="bg1"/>
              </a:gs>
              <a:gs pos="100000">
                <a:srgbClr val="002060"/>
              </a:gs>
            </a:gsLst>
            <a:lin ang="54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8890000" y="5088890"/>
            <a:ext cx="3371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可视角度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458835" y="4404995"/>
            <a:ext cx="5486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/>
              <a:t>36</a:t>
            </a:r>
          </a:p>
        </p:txBody>
      </p:sp>
      <p:sp>
        <p:nvSpPr>
          <p:cNvPr id="33" name="文本框 32"/>
          <p:cNvSpPr txBox="1"/>
          <p:nvPr>
            <p:custDataLst>
              <p:tags r:id="rId12"/>
            </p:custDataLst>
          </p:nvPr>
        </p:nvSpPr>
        <p:spPr>
          <a:xfrm>
            <a:off x="8458835" y="6388735"/>
            <a:ext cx="5486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/>
              <a:t>0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5835015" y="4232275"/>
            <a:ext cx="4244975" cy="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13"/>
            </p:custDataLst>
          </p:nvPr>
        </p:nvCxnSpPr>
        <p:spPr>
          <a:xfrm>
            <a:off x="5834698" y="2695893"/>
            <a:ext cx="0" cy="4041775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7" name="右箭头 36"/>
          <p:cNvSpPr/>
          <p:nvPr/>
        </p:nvSpPr>
        <p:spPr>
          <a:xfrm>
            <a:off x="5675630" y="3178810"/>
            <a:ext cx="401320" cy="37592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右箭头 37"/>
          <p:cNvSpPr/>
          <p:nvPr>
            <p:custDataLst>
              <p:tags r:id="rId14"/>
            </p:custDataLst>
          </p:nvPr>
        </p:nvSpPr>
        <p:spPr>
          <a:xfrm>
            <a:off x="7689215" y="3178810"/>
            <a:ext cx="401320" cy="37592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>
            <p:custDataLst>
              <p:tags r:id="rId15"/>
            </p:custDataLst>
          </p:nvPr>
        </p:nvSpPr>
        <p:spPr>
          <a:xfrm rot="5400000">
            <a:off x="8817610" y="3970020"/>
            <a:ext cx="245110" cy="5854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16"/>
            </p:custDataLst>
          </p:nvPr>
        </p:nvSpPr>
        <p:spPr>
          <a:xfrm>
            <a:off x="6269990" y="3888740"/>
            <a:ext cx="11880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二值化</a:t>
            </a:r>
          </a:p>
        </p:txBody>
      </p:sp>
      <p:sp>
        <p:nvSpPr>
          <p:cNvPr id="41" name="文本框 40"/>
          <p:cNvSpPr txBox="1"/>
          <p:nvPr>
            <p:custDataLst>
              <p:tags r:id="rId17"/>
            </p:custDataLst>
          </p:nvPr>
        </p:nvSpPr>
        <p:spPr>
          <a:xfrm>
            <a:off x="9684385" y="2822575"/>
            <a:ext cx="47942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多视角叠加</a:t>
            </a:r>
          </a:p>
        </p:txBody>
      </p:sp>
      <p:sp>
        <p:nvSpPr>
          <p:cNvPr id="42" name="文本框 41"/>
          <p:cNvSpPr txBox="1"/>
          <p:nvPr>
            <p:custDataLst>
              <p:tags r:id="rId18"/>
            </p:custDataLst>
          </p:nvPr>
        </p:nvSpPr>
        <p:spPr>
          <a:xfrm>
            <a:off x="9465945" y="4742180"/>
            <a:ext cx="47942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综合可视情况</a:t>
            </a:r>
          </a:p>
        </p:txBody>
      </p:sp>
      <p:sp>
        <p:nvSpPr>
          <p:cNvPr id="43" name="矩形 42"/>
          <p:cNvSpPr/>
          <p:nvPr/>
        </p:nvSpPr>
        <p:spPr>
          <a:xfrm>
            <a:off x="7606665" y="3747770"/>
            <a:ext cx="191135" cy="102235"/>
          </a:xfrm>
          <a:prstGeom prst="rect">
            <a:avLst/>
          </a:prstGeom>
          <a:solidFill>
            <a:srgbClr val="C00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>
            <p:custDataLst>
              <p:tags r:id="rId19"/>
            </p:custDataLst>
          </p:nvPr>
        </p:nvSpPr>
        <p:spPr>
          <a:xfrm>
            <a:off x="7606665" y="3930650"/>
            <a:ext cx="191135" cy="10223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>
            <p:custDataLst>
              <p:tags r:id="rId20"/>
            </p:custDataLst>
          </p:nvPr>
        </p:nvSpPr>
        <p:spPr>
          <a:xfrm>
            <a:off x="7797800" y="3666490"/>
            <a:ext cx="5829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不可视</a:t>
            </a:r>
          </a:p>
        </p:txBody>
      </p:sp>
      <p:sp>
        <p:nvSpPr>
          <p:cNvPr id="46" name="文本框 45"/>
          <p:cNvSpPr txBox="1"/>
          <p:nvPr>
            <p:custDataLst>
              <p:tags r:id="rId21"/>
            </p:custDataLst>
          </p:nvPr>
        </p:nvSpPr>
        <p:spPr>
          <a:xfrm>
            <a:off x="7797800" y="3850005"/>
            <a:ext cx="4400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可视</a:t>
            </a:r>
          </a:p>
        </p:txBody>
      </p:sp>
      <p:sp>
        <p:nvSpPr>
          <p:cNvPr id="47" name="文本框 46"/>
          <p:cNvSpPr txBox="1"/>
          <p:nvPr>
            <p:custDataLst>
              <p:tags r:id="rId22"/>
            </p:custDataLst>
          </p:nvPr>
        </p:nvSpPr>
        <p:spPr>
          <a:xfrm>
            <a:off x="2964180" y="2806065"/>
            <a:ext cx="313690" cy="24511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北</a:t>
            </a:r>
          </a:p>
        </p:txBody>
      </p:sp>
      <p:sp>
        <p:nvSpPr>
          <p:cNvPr id="48" name="文本框 47"/>
          <p:cNvSpPr txBox="1"/>
          <p:nvPr>
            <p:custDataLst>
              <p:tags r:id="rId23"/>
            </p:custDataLst>
          </p:nvPr>
        </p:nvSpPr>
        <p:spPr>
          <a:xfrm>
            <a:off x="4232910" y="2817495"/>
            <a:ext cx="483235" cy="24511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东北</a:t>
            </a:r>
          </a:p>
        </p:txBody>
      </p:sp>
      <p:sp>
        <p:nvSpPr>
          <p:cNvPr id="49" name="文本框 48"/>
          <p:cNvSpPr txBox="1"/>
          <p:nvPr>
            <p:custDataLst>
              <p:tags r:id="rId24"/>
            </p:custDataLst>
          </p:nvPr>
        </p:nvSpPr>
        <p:spPr>
          <a:xfrm>
            <a:off x="1695450" y="2811780"/>
            <a:ext cx="483235" cy="24511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西北</a:t>
            </a:r>
          </a:p>
        </p:txBody>
      </p:sp>
      <p:sp>
        <p:nvSpPr>
          <p:cNvPr id="50" name="文本框 49"/>
          <p:cNvSpPr txBox="1"/>
          <p:nvPr>
            <p:custDataLst>
              <p:tags r:id="rId25"/>
            </p:custDataLst>
          </p:nvPr>
        </p:nvSpPr>
        <p:spPr>
          <a:xfrm>
            <a:off x="1695450" y="5315585"/>
            <a:ext cx="483235" cy="24511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西南</a:t>
            </a:r>
          </a:p>
        </p:txBody>
      </p:sp>
      <p:sp>
        <p:nvSpPr>
          <p:cNvPr id="51" name="文本框 50"/>
          <p:cNvSpPr txBox="1"/>
          <p:nvPr>
            <p:custDataLst>
              <p:tags r:id="rId26"/>
            </p:custDataLst>
          </p:nvPr>
        </p:nvSpPr>
        <p:spPr>
          <a:xfrm>
            <a:off x="4224655" y="5309870"/>
            <a:ext cx="483235" cy="24511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东南</a:t>
            </a:r>
          </a:p>
        </p:txBody>
      </p:sp>
      <p:sp>
        <p:nvSpPr>
          <p:cNvPr id="52" name="文本框 51"/>
          <p:cNvSpPr txBox="1"/>
          <p:nvPr>
            <p:custDataLst>
              <p:tags r:id="rId27"/>
            </p:custDataLst>
          </p:nvPr>
        </p:nvSpPr>
        <p:spPr>
          <a:xfrm>
            <a:off x="2964180" y="5315585"/>
            <a:ext cx="313690" cy="24511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南</a:t>
            </a:r>
          </a:p>
        </p:txBody>
      </p:sp>
      <p:sp>
        <p:nvSpPr>
          <p:cNvPr id="53" name="文本框 52"/>
          <p:cNvSpPr txBox="1"/>
          <p:nvPr>
            <p:custDataLst>
              <p:tags r:id="rId28"/>
            </p:custDataLst>
          </p:nvPr>
        </p:nvSpPr>
        <p:spPr>
          <a:xfrm>
            <a:off x="4231640" y="4072255"/>
            <a:ext cx="313690" cy="24511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东</a:t>
            </a:r>
          </a:p>
        </p:txBody>
      </p:sp>
      <p:sp>
        <p:nvSpPr>
          <p:cNvPr id="54" name="文本框 53"/>
          <p:cNvSpPr txBox="1"/>
          <p:nvPr>
            <p:custDataLst>
              <p:tags r:id="rId29"/>
            </p:custDataLst>
          </p:nvPr>
        </p:nvSpPr>
        <p:spPr>
          <a:xfrm>
            <a:off x="1695450" y="4059555"/>
            <a:ext cx="313690" cy="24511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西</a:t>
            </a:r>
          </a:p>
        </p:txBody>
      </p:sp>
      <p:sp>
        <p:nvSpPr>
          <p:cNvPr id="58" name="标题 3"/>
          <p:cNvSpPr>
            <a:spLocks noGrp="1"/>
          </p:cNvSpPr>
          <p:nvPr>
            <p:custDataLst>
              <p:tags r:id="rId30"/>
            </p:custDataLst>
          </p:nvPr>
        </p:nvSpPr>
        <p:spPr>
          <a:xfrm rot="10800000" flipV="1">
            <a:off x="-2" y="0"/>
            <a:ext cx="4114801" cy="619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Calibri" panose="020F0502020204030204" charset="0"/>
                <a:ea typeface="+mn-ea"/>
                <a:cs typeface="Calibri" panose="020F0502020204030204" charset="0"/>
              </a:defRPr>
            </a:lvl1pPr>
          </a:lstStyle>
          <a:p>
            <a:r>
              <a:rPr lang="zh-CN"/>
              <a:t>冲积扇小论文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/>
          <p:nvPr>
            <p:custDataLst>
              <p:tags r:id="rId1"/>
            </p:custDataLst>
          </p:nvPr>
        </p:nvSpPr>
        <p:spPr>
          <a:xfrm rot="10800000" flipV="1">
            <a:off x="1582101" y="894398"/>
            <a:ext cx="3086101" cy="46440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Calibri" panose="020F0502020204030204" charset="0"/>
                <a:ea typeface="+mn-ea"/>
                <a:cs typeface="Calibri" panose="020F0502020204030204" charset="0"/>
              </a:defRPr>
            </a:lvl1pPr>
          </a:lstStyle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方法介绍</a:t>
            </a: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050925" y="1267460"/>
            <a:ext cx="9133840" cy="12846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考虑到冲积带与山体之间坡度的差异性，参考坡度分级，通过</a:t>
            </a:r>
            <a:r>
              <a:rPr 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调整光线入射角来分别提取山体区域和包括冲积带的混合区域</a:t>
            </a:r>
            <a:r>
              <a:rPr lang="zh-CN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，最终通过叠加处理得到冲积带初步区域。</a:t>
            </a:r>
            <a:endParaRPr lang="zh-CN" altLang="zh-CN" sz="20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45478" y="807085"/>
            <a:ext cx="3880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冲积带提取：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0"/>
          <a:stretch>
            <a:fillRect/>
          </a:stretch>
        </p:blipFill>
        <p:spPr>
          <a:xfrm>
            <a:off x="1814830" y="3025775"/>
            <a:ext cx="1542415" cy="1539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1814830" y="4719320"/>
            <a:ext cx="1543050" cy="1543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2"/>
          <a:stretch>
            <a:fillRect/>
          </a:stretch>
        </p:blipFill>
        <p:spPr>
          <a:xfrm>
            <a:off x="3893185" y="3025140"/>
            <a:ext cx="1547495" cy="1540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3"/>
          <a:stretch>
            <a:fillRect/>
          </a:stretch>
        </p:blipFill>
        <p:spPr>
          <a:xfrm>
            <a:off x="3893185" y="4719320"/>
            <a:ext cx="1546860" cy="1540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4"/>
          <a:stretch>
            <a:fillRect/>
          </a:stretch>
        </p:blipFill>
        <p:spPr>
          <a:xfrm>
            <a:off x="9037320" y="2441575"/>
            <a:ext cx="1147445" cy="815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5"/>
          <a:stretch>
            <a:fillRect/>
          </a:stretch>
        </p:blipFill>
        <p:spPr>
          <a:xfrm>
            <a:off x="9037320" y="3314065"/>
            <a:ext cx="1149350" cy="8369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9037320" y="4207510"/>
            <a:ext cx="1149985" cy="805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7"/>
          <a:stretch>
            <a:fillRect/>
          </a:stretch>
        </p:blipFill>
        <p:spPr>
          <a:xfrm>
            <a:off x="9037320" y="5069840"/>
            <a:ext cx="1149350" cy="835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右箭头 16"/>
          <p:cNvSpPr/>
          <p:nvPr/>
        </p:nvSpPr>
        <p:spPr>
          <a:xfrm>
            <a:off x="3474720" y="4340225"/>
            <a:ext cx="314960" cy="62484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弧形箭头 17"/>
          <p:cNvSpPr/>
          <p:nvPr/>
        </p:nvSpPr>
        <p:spPr>
          <a:xfrm>
            <a:off x="8324215" y="3406775"/>
            <a:ext cx="516255" cy="2043430"/>
          </a:xfrm>
          <a:prstGeom prst="curved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右箭头 19"/>
          <p:cNvSpPr/>
          <p:nvPr>
            <p:custDataLst>
              <p:tags r:id="rId12"/>
            </p:custDataLst>
          </p:nvPr>
        </p:nvSpPr>
        <p:spPr>
          <a:xfrm>
            <a:off x="5617845" y="3406775"/>
            <a:ext cx="443865" cy="41402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8"/>
          <a:stretch>
            <a:fillRect/>
          </a:stretch>
        </p:blipFill>
        <p:spPr>
          <a:xfrm>
            <a:off x="6238240" y="2661920"/>
            <a:ext cx="1888490" cy="1903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9"/>
          <a:stretch>
            <a:fillRect/>
          </a:stretch>
        </p:blipFill>
        <p:spPr>
          <a:xfrm>
            <a:off x="6238240" y="4675505"/>
            <a:ext cx="1888490" cy="18846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右箭头 22"/>
          <p:cNvSpPr/>
          <p:nvPr>
            <p:custDataLst>
              <p:tags r:id="rId15"/>
            </p:custDataLst>
          </p:nvPr>
        </p:nvSpPr>
        <p:spPr>
          <a:xfrm rot="18900000">
            <a:off x="5499100" y="4520565"/>
            <a:ext cx="680720" cy="41402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>
            <p:custDataLst>
              <p:tags r:id="rId16"/>
            </p:custDataLst>
          </p:nvPr>
        </p:nvSpPr>
        <p:spPr>
          <a:xfrm>
            <a:off x="3436620" y="3512820"/>
            <a:ext cx="3771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二值化</a:t>
            </a: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5617845" y="3869690"/>
            <a:ext cx="377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叠加</a:t>
            </a:r>
          </a:p>
        </p:txBody>
      </p:sp>
      <p:sp>
        <p:nvSpPr>
          <p:cNvPr id="26" name="文本框 25"/>
          <p:cNvSpPr txBox="1"/>
          <p:nvPr>
            <p:custDataLst>
              <p:tags r:id="rId18"/>
            </p:custDataLst>
          </p:nvPr>
        </p:nvSpPr>
        <p:spPr>
          <a:xfrm>
            <a:off x="8303260" y="3938270"/>
            <a:ext cx="3771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众数滤波</a:t>
            </a:r>
          </a:p>
        </p:txBody>
      </p:sp>
      <p:sp>
        <p:nvSpPr>
          <p:cNvPr id="27" name="文本框 26"/>
          <p:cNvSpPr txBox="1"/>
          <p:nvPr>
            <p:custDataLst>
              <p:tags r:id="rId19"/>
            </p:custDataLst>
          </p:nvPr>
        </p:nvSpPr>
        <p:spPr>
          <a:xfrm>
            <a:off x="10230485" y="2496185"/>
            <a:ext cx="377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初步结果</a:t>
            </a:r>
          </a:p>
        </p:txBody>
      </p:sp>
      <p:sp>
        <p:nvSpPr>
          <p:cNvPr id="28" name="文本框 27"/>
          <p:cNvSpPr txBox="1"/>
          <p:nvPr>
            <p:custDataLst>
              <p:tags r:id="rId20"/>
            </p:custDataLst>
          </p:nvPr>
        </p:nvSpPr>
        <p:spPr>
          <a:xfrm>
            <a:off x="10230485" y="3539490"/>
            <a:ext cx="3771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次</a:t>
            </a:r>
          </a:p>
        </p:txBody>
      </p:sp>
      <p:sp>
        <p:nvSpPr>
          <p:cNvPr id="30" name="文本框 29"/>
          <p:cNvSpPr txBox="1"/>
          <p:nvPr>
            <p:custDataLst>
              <p:tags r:id="rId21"/>
            </p:custDataLst>
          </p:nvPr>
        </p:nvSpPr>
        <p:spPr>
          <a:xfrm>
            <a:off x="10230485" y="4410710"/>
            <a:ext cx="3771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次</a:t>
            </a:r>
          </a:p>
        </p:txBody>
      </p:sp>
      <p:sp>
        <p:nvSpPr>
          <p:cNvPr id="31" name="文本框 30"/>
          <p:cNvSpPr txBox="1"/>
          <p:nvPr>
            <p:custDataLst>
              <p:tags r:id="rId22"/>
            </p:custDataLst>
          </p:nvPr>
        </p:nvSpPr>
        <p:spPr>
          <a:xfrm>
            <a:off x="10230485" y="5133975"/>
            <a:ext cx="377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000">
                <a:latin typeface="微软雅黑" panose="020B0503020204020204" charset="-122"/>
                <a:ea typeface="微软雅黑" panose="020B0503020204020204" charset="-122"/>
              </a:rPr>
              <a:t>平滑结果</a:t>
            </a:r>
          </a:p>
        </p:txBody>
      </p:sp>
      <p:sp>
        <p:nvSpPr>
          <p:cNvPr id="35" name="右中括号 34"/>
          <p:cNvSpPr/>
          <p:nvPr>
            <p:custDataLst>
              <p:tags r:id="rId23"/>
            </p:custDataLst>
          </p:nvPr>
        </p:nvSpPr>
        <p:spPr>
          <a:xfrm rot="5400000">
            <a:off x="3551555" y="5175250"/>
            <a:ext cx="161925" cy="2459355"/>
          </a:xfrm>
          <a:prstGeom prst="rightBracket">
            <a:avLst/>
          </a:prstGeom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右中括号 33"/>
          <p:cNvSpPr/>
          <p:nvPr/>
        </p:nvSpPr>
        <p:spPr>
          <a:xfrm rot="16200000">
            <a:off x="3551555" y="1685925"/>
            <a:ext cx="161925" cy="2459355"/>
          </a:xfrm>
          <a:prstGeom prst="rightBracket">
            <a:avLst/>
          </a:prstGeom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3121660" y="2696210"/>
            <a:ext cx="97028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低入射角</a:t>
            </a:r>
          </a:p>
        </p:txBody>
      </p:sp>
      <p:sp>
        <p:nvSpPr>
          <p:cNvPr id="33" name="文本框 32"/>
          <p:cNvSpPr txBox="1"/>
          <p:nvPr>
            <p:custDataLst>
              <p:tags r:id="rId25"/>
            </p:custDataLst>
          </p:nvPr>
        </p:nvSpPr>
        <p:spPr>
          <a:xfrm>
            <a:off x="3121660" y="6323965"/>
            <a:ext cx="97028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高入射角</a:t>
            </a:r>
          </a:p>
        </p:txBody>
      </p:sp>
      <p:sp>
        <p:nvSpPr>
          <p:cNvPr id="36" name="文本框 35"/>
          <p:cNvSpPr txBox="1"/>
          <p:nvPr>
            <p:custDataLst>
              <p:tags r:id="rId26"/>
            </p:custDataLst>
          </p:nvPr>
        </p:nvSpPr>
        <p:spPr>
          <a:xfrm>
            <a:off x="6503670" y="2355215"/>
            <a:ext cx="13582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初步结果</a:t>
            </a:r>
          </a:p>
        </p:txBody>
      </p:sp>
      <p:sp>
        <p:nvSpPr>
          <p:cNvPr id="37" name="文本框 36"/>
          <p:cNvSpPr txBox="1"/>
          <p:nvPr>
            <p:custDataLst>
              <p:tags r:id="rId27"/>
            </p:custDataLst>
          </p:nvPr>
        </p:nvSpPr>
        <p:spPr>
          <a:xfrm>
            <a:off x="6503670" y="6560185"/>
            <a:ext cx="13582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滤波结果</a:t>
            </a:r>
          </a:p>
        </p:txBody>
      </p:sp>
      <p:sp>
        <p:nvSpPr>
          <p:cNvPr id="38" name="矩形 37"/>
          <p:cNvSpPr/>
          <p:nvPr/>
        </p:nvSpPr>
        <p:spPr>
          <a:xfrm>
            <a:off x="8357870" y="5984240"/>
            <a:ext cx="241935" cy="114935"/>
          </a:xfrm>
          <a:prstGeom prst="rect">
            <a:avLst/>
          </a:prstGeom>
          <a:solidFill>
            <a:srgbClr val="4C73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>
            <p:custDataLst>
              <p:tags r:id="rId28"/>
            </p:custDataLst>
          </p:nvPr>
        </p:nvSpPr>
        <p:spPr>
          <a:xfrm>
            <a:off x="8357870" y="6147435"/>
            <a:ext cx="241935" cy="114935"/>
          </a:xfrm>
          <a:prstGeom prst="rect">
            <a:avLst/>
          </a:prstGeom>
          <a:solidFill>
            <a:srgbClr val="E9FFBE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>
            <p:custDataLst>
              <p:tags r:id="rId29"/>
            </p:custDataLst>
          </p:nvPr>
        </p:nvSpPr>
        <p:spPr>
          <a:xfrm>
            <a:off x="8357870" y="6344285"/>
            <a:ext cx="241935" cy="114935"/>
          </a:xfrm>
          <a:prstGeom prst="rect">
            <a:avLst/>
          </a:prstGeom>
          <a:solidFill>
            <a:srgbClr val="A87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>
            <p:custDataLst>
              <p:tags r:id="rId30"/>
            </p:custDataLst>
          </p:nvPr>
        </p:nvSpPr>
        <p:spPr>
          <a:xfrm>
            <a:off x="5526405" y="5433060"/>
            <a:ext cx="191135" cy="102235"/>
          </a:xfrm>
          <a:prstGeom prst="rect">
            <a:avLst/>
          </a:prstGeom>
          <a:solidFill>
            <a:srgbClr val="C00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>
            <p:custDataLst>
              <p:tags r:id="rId31"/>
            </p:custDataLst>
          </p:nvPr>
        </p:nvSpPr>
        <p:spPr>
          <a:xfrm>
            <a:off x="5526405" y="5615940"/>
            <a:ext cx="191135" cy="10223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>
            <p:custDataLst>
              <p:tags r:id="rId32"/>
            </p:custDataLst>
          </p:nvPr>
        </p:nvSpPr>
        <p:spPr>
          <a:xfrm>
            <a:off x="5717540" y="5351780"/>
            <a:ext cx="5829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不可视</a:t>
            </a:r>
          </a:p>
        </p:txBody>
      </p:sp>
      <p:sp>
        <p:nvSpPr>
          <p:cNvPr id="46" name="文本框 45"/>
          <p:cNvSpPr txBox="1"/>
          <p:nvPr>
            <p:custDataLst>
              <p:tags r:id="rId33"/>
            </p:custDataLst>
          </p:nvPr>
        </p:nvSpPr>
        <p:spPr>
          <a:xfrm>
            <a:off x="5717540" y="5535295"/>
            <a:ext cx="4400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可视</a:t>
            </a:r>
          </a:p>
        </p:txBody>
      </p:sp>
      <p:sp>
        <p:nvSpPr>
          <p:cNvPr id="41" name="文本框 40"/>
          <p:cNvSpPr txBox="1"/>
          <p:nvPr>
            <p:custDataLst>
              <p:tags r:id="rId34"/>
            </p:custDataLst>
          </p:nvPr>
        </p:nvSpPr>
        <p:spPr>
          <a:xfrm>
            <a:off x="8599805" y="5908675"/>
            <a:ext cx="5829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平原</a:t>
            </a:r>
          </a:p>
        </p:txBody>
      </p:sp>
      <p:sp>
        <p:nvSpPr>
          <p:cNvPr id="42" name="文本框 41"/>
          <p:cNvSpPr txBox="1"/>
          <p:nvPr>
            <p:custDataLst>
              <p:tags r:id="rId35"/>
            </p:custDataLst>
          </p:nvPr>
        </p:nvSpPr>
        <p:spPr>
          <a:xfrm>
            <a:off x="8599805" y="6091555"/>
            <a:ext cx="5829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冲积带</a:t>
            </a:r>
          </a:p>
        </p:txBody>
      </p:sp>
      <p:sp>
        <p:nvSpPr>
          <p:cNvPr id="47" name="文本框 46"/>
          <p:cNvSpPr txBox="1"/>
          <p:nvPr>
            <p:custDataLst>
              <p:tags r:id="rId36"/>
            </p:custDataLst>
          </p:nvPr>
        </p:nvSpPr>
        <p:spPr>
          <a:xfrm>
            <a:off x="8599805" y="6281420"/>
            <a:ext cx="5829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山体</a:t>
            </a:r>
          </a:p>
        </p:txBody>
      </p:sp>
      <p:sp>
        <p:nvSpPr>
          <p:cNvPr id="58" name="标题 3"/>
          <p:cNvSpPr>
            <a:spLocks noGrp="1"/>
          </p:cNvSpPr>
          <p:nvPr>
            <p:custDataLst>
              <p:tags r:id="rId37"/>
            </p:custDataLst>
          </p:nvPr>
        </p:nvSpPr>
        <p:spPr>
          <a:xfrm rot="10800000" flipV="1">
            <a:off x="-2" y="0"/>
            <a:ext cx="4114801" cy="619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Calibri" panose="020F0502020204030204" charset="0"/>
                <a:ea typeface="+mn-ea"/>
                <a:cs typeface="Calibri" panose="020F0502020204030204" charset="0"/>
              </a:defRPr>
            </a:lvl1pPr>
          </a:lstStyle>
          <a:p>
            <a:r>
              <a:rPr lang="zh-CN"/>
              <a:t>冲积扇小论文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825818" y="807085"/>
            <a:ext cx="3880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空间关系修复：</a:t>
            </a: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26135" y="1267460"/>
            <a:ext cx="10353040" cy="12846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altLang="en-US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冲积扇是一种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上接山体</a:t>
            </a:r>
            <a:r>
              <a:rPr lang="zh-CN" altLang="en-US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下往平原</a:t>
            </a:r>
            <a:r>
              <a:rPr lang="zh-CN" altLang="en-US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的特殊地貌；在初步分类的结果中，有以下两种错误：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）冲积扇位于山中，未与平原相接；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）冲积扇位于平原中央，缺少上游山区；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83380" y="2645410"/>
            <a:ext cx="2286635" cy="1887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2132965" y="2645410"/>
            <a:ext cx="1650365" cy="1618615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2132330" y="4726940"/>
            <a:ext cx="1651000" cy="1557020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6" name="直接连接符 35"/>
          <p:cNvCxnSpPr/>
          <p:nvPr>
            <p:custDataLst>
              <p:tags r:id="rId6"/>
            </p:custDataLst>
          </p:nvPr>
        </p:nvCxnSpPr>
        <p:spPr>
          <a:xfrm>
            <a:off x="3952558" y="2597468"/>
            <a:ext cx="0" cy="4041775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下箭头 8"/>
          <p:cNvSpPr/>
          <p:nvPr>
            <p:custDataLst>
              <p:tags r:id="rId7"/>
            </p:custDataLst>
          </p:nvPr>
        </p:nvSpPr>
        <p:spPr>
          <a:xfrm>
            <a:off x="2801620" y="4371340"/>
            <a:ext cx="344170" cy="24828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>
            <p:custDataLst>
              <p:tags r:id="rId8"/>
            </p:custDataLst>
          </p:nvPr>
        </p:nvSpPr>
        <p:spPr>
          <a:xfrm>
            <a:off x="1593215" y="4018915"/>
            <a:ext cx="4794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碎屑消除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65930" y="4844415"/>
            <a:ext cx="2261870" cy="1122045"/>
            <a:chOff x="5284" y="4342"/>
            <a:chExt cx="5110" cy="2674"/>
          </a:xfrm>
        </p:grpSpPr>
        <p:cxnSp>
          <p:nvCxnSpPr>
            <p:cNvPr id="16" name="直接箭头连接符 15"/>
            <p:cNvCxnSpPr/>
            <p:nvPr>
              <p:custDataLst>
                <p:tags r:id="rId27"/>
              </p:custDataLst>
            </p:nvPr>
          </p:nvCxnSpPr>
          <p:spPr>
            <a:xfrm flipV="1">
              <a:off x="5296" y="4342"/>
              <a:ext cx="0" cy="26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>
              <p:custDataLst>
                <p:tags r:id="rId28"/>
              </p:custDataLst>
            </p:nvPr>
          </p:nvCxnSpPr>
          <p:spPr>
            <a:xfrm>
              <a:off x="5284" y="7004"/>
              <a:ext cx="511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8" name="任意多边形 17"/>
            <p:cNvSpPr/>
            <p:nvPr>
              <p:custDataLst>
                <p:tags r:id="rId29"/>
              </p:custDataLst>
            </p:nvPr>
          </p:nvSpPr>
          <p:spPr>
            <a:xfrm>
              <a:off x="5284" y="4889"/>
              <a:ext cx="4999" cy="1953"/>
            </a:xfrm>
            <a:custGeom>
              <a:avLst/>
              <a:gdLst>
                <a:gd name="connisteX0" fmla="*/ 0 w 3174365"/>
                <a:gd name="connsiteY0" fmla="*/ 316230 h 1240155"/>
                <a:gd name="connisteX1" fmla="*/ 55245 w 3174365"/>
                <a:gd name="connsiteY1" fmla="*/ 165735 h 1240155"/>
                <a:gd name="connisteX2" fmla="*/ 118110 w 3174365"/>
                <a:gd name="connsiteY2" fmla="*/ 63500 h 1240155"/>
                <a:gd name="connisteX3" fmla="*/ 229235 w 3174365"/>
                <a:gd name="connsiteY3" fmla="*/ 8255 h 1240155"/>
                <a:gd name="connisteX4" fmla="*/ 315595 w 3174365"/>
                <a:gd name="connsiteY4" fmla="*/ 0 h 1240155"/>
                <a:gd name="connisteX5" fmla="*/ 410845 w 3174365"/>
                <a:gd name="connsiteY5" fmla="*/ 15875 h 1240155"/>
                <a:gd name="connisteX6" fmla="*/ 457835 w 3174365"/>
                <a:gd name="connsiteY6" fmla="*/ 79375 h 1240155"/>
                <a:gd name="connisteX7" fmla="*/ 513080 w 3174365"/>
                <a:gd name="connsiteY7" fmla="*/ 213360 h 1240155"/>
                <a:gd name="connisteX8" fmla="*/ 544830 w 3174365"/>
                <a:gd name="connsiteY8" fmla="*/ 339725 h 1240155"/>
                <a:gd name="connisteX9" fmla="*/ 631825 w 3174365"/>
                <a:gd name="connsiteY9" fmla="*/ 387350 h 1240155"/>
                <a:gd name="connisteX10" fmla="*/ 718820 w 3174365"/>
                <a:gd name="connsiteY10" fmla="*/ 442595 h 1240155"/>
                <a:gd name="connisteX11" fmla="*/ 758190 w 3174365"/>
                <a:gd name="connsiteY11" fmla="*/ 544830 h 1240155"/>
                <a:gd name="connisteX12" fmla="*/ 821055 w 3174365"/>
                <a:gd name="connsiteY12" fmla="*/ 631825 h 1240155"/>
                <a:gd name="connisteX13" fmla="*/ 868680 w 3174365"/>
                <a:gd name="connsiteY13" fmla="*/ 774065 h 1240155"/>
                <a:gd name="connisteX14" fmla="*/ 931545 w 3174365"/>
                <a:gd name="connsiteY14" fmla="*/ 861060 h 1240155"/>
                <a:gd name="connisteX15" fmla="*/ 1050290 w 3174365"/>
                <a:gd name="connsiteY15" fmla="*/ 916305 h 1240155"/>
                <a:gd name="connisteX16" fmla="*/ 1390015 w 3174365"/>
                <a:gd name="connsiteY16" fmla="*/ 1003300 h 1240155"/>
                <a:gd name="connisteX17" fmla="*/ 1618615 w 3174365"/>
                <a:gd name="connsiteY17" fmla="*/ 1058545 h 1240155"/>
                <a:gd name="connisteX18" fmla="*/ 1816100 w 3174365"/>
                <a:gd name="connsiteY18" fmla="*/ 1097915 h 1240155"/>
                <a:gd name="connisteX19" fmla="*/ 2131695 w 3174365"/>
                <a:gd name="connsiteY19" fmla="*/ 1144905 h 1240155"/>
                <a:gd name="connisteX20" fmla="*/ 2463800 w 3174365"/>
                <a:gd name="connsiteY20" fmla="*/ 1192530 h 1240155"/>
                <a:gd name="connisteX21" fmla="*/ 2747645 w 3174365"/>
                <a:gd name="connsiteY21" fmla="*/ 1224280 h 1240155"/>
                <a:gd name="connisteX22" fmla="*/ 3174365 w 3174365"/>
                <a:gd name="connsiteY22" fmla="*/ 1240155 h 12401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</a:cxnLst>
              <a:rect l="l" t="t" r="r" b="b"/>
              <a:pathLst>
                <a:path w="3174365" h="1240155">
                  <a:moveTo>
                    <a:pt x="0" y="316230"/>
                  </a:moveTo>
                  <a:lnTo>
                    <a:pt x="55245" y="165735"/>
                  </a:lnTo>
                  <a:lnTo>
                    <a:pt x="118110" y="63500"/>
                  </a:lnTo>
                  <a:lnTo>
                    <a:pt x="229235" y="8255"/>
                  </a:lnTo>
                  <a:lnTo>
                    <a:pt x="315595" y="0"/>
                  </a:lnTo>
                  <a:lnTo>
                    <a:pt x="410845" y="15875"/>
                  </a:lnTo>
                  <a:lnTo>
                    <a:pt x="457835" y="79375"/>
                  </a:lnTo>
                  <a:lnTo>
                    <a:pt x="513080" y="213360"/>
                  </a:lnTo>
                  <a:lnTo>
                    <a:pt x="544830" y="339725"/>
                  </a:lnTo>
                  <a:lnTo>
                    <a:pt x="631825" y="387350"/>
                  </a:lnTo>
                  <a:lnTo>
                    <a:pt x="718820" y="442595"/>
                  </a:lnTo>
                  <a:lnTo>
                    <a:pt x="758190" y="544830"/>
                  </a:lnTo>
                  <a:lnTo>
                    <a:pt x="821055" y="631825"/>
                  </a:lnTo>
                  <a:lnTo>
                    <a:pt x="868680" y="774065"/>
                  </a:lnTo>
                  <a:lnTo>
                    <a:pt x="931545" y="861060"/>
                  </a:lnTo>
                  <a:lnTo>
                    <a:pt x="1050290" y="916305"/>
                  </a:lnTo>
                  <a:lnTo>
                    <a:pt x="1390015" y="1003300"/>
                  </a:lnTo>
                  <a:lnTo>
                    <a:pt x="1618615" y="1058545"/>
                  </a:lnTo>
                  <a:lnTo>
                    <a:pt x="1816100" y="1097915"/>
                  </a:lnTo>
                  <a:lnTo>
                    <a:pt x="2131695" y="1144905"/>
                  </a:lnTo>
                  <a:lnTo>
                    <a:pt x="2463800" y="1192530"/>
                  </a:lnTo>
                  <a:lnTo>
                    <a:pt x="2747645" y="1224280"/>
                  </a:lnTo>
                  <a:lnTo>
                    <a:pt x="3174365" y="1240155"/>
                  </a:lnTo>
                </a:path>
              </a:pathLst>
            </a:custGeom>
            <a:noFill/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9" name="直接连接符 18"/>
          <p:cNvCxnSpPr/>
          <p:nvPr>
            <p:custDataLst>
              <p:tags r:id="rId9"/>
            </p:custDataLst>
          </p:nvPr>
        </p:nvCxnSpPr>
        <p:spPr>
          <a:xfrm>
            <a:off x="4895850" y="4969510"/>
            <a:ext cx="0" cy="1195070"/>
          </a:xfrm>
          <a:prstGeom prst="line">
            <a:avLst/>
          </a:prstGeom>
          <a:ln w="190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10"/>
            </p:custDataLst>
          </p:nvPr>
        </p:nvCxnSpPr>
        <p:spPr>
          <a:xfrm>
            <a:off x="6156325" y="4969510"/>
            <a:ext cx="0" cy="1195070"/>
          </a:xfrm>
          <a:prstGeom prst="line">
            <a:avLst/>
          </a:prstGeom>
          <a:ln w="190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>
            <p:custDataLst>
              <p:tags r:id="rId11"/>
            </p:custDataLst>
          </p:nvPr>
        </p:nvSpPr>
        <p:spPr>
          <a:xfrm>
            <a:off x="4719320" y="6092825"/>
            <a:ext cx="13582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冲积带</a:t>
            </a: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3807460" y="6092825"/>
            <a:ext cx="13582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山体</a:t>
            </a:r>
          </a:p>
        </p:txBody>
      </p: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5791200" y="6092825"/>
            <a:ext cx="13582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平原</a:t>
            </a: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3994150" y="4969510"/>
            <a:ext cx="271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高程</a:t>
            </a:r>
          </a:p>
        </p:txBody>
      </p:sp>
      <p:cxnSp>
        <p:nvCxnSpPr>
          <p:cNvPr id="25" name="直接箭头连接符 24"/>
          <p:cNvCxnSpPr/>
          <p:nvPr>
            <p:custDataLst>
              <p:tags r:id="rId15"/>
            </p:custDataLst>
          </p:nvPr>
        </p:nvCxnSpPr>
        <p:spPr>
          <a:xfrm>
            <a:off x="4719320" y="6265545"/>
            <a:ext cx="243840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>
            <p:custDataLst>
              <p:tags r:id="rId16"/>
            </p:custDataLst>
          </p:nvPr>
        </p:nvCxnSpPr>
        <p:spPr>
          <a:xfrm>
            <a:off x="5791200" y="6265545"/>
            <a:ext cx="243840" cy="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6643370" y="2871470"/>
            <a:ext cx="1627505" cy="1435735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图片 2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8668385" y="2871470"/>
            <a:ext cx="1590040" cy="1449705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图片 3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6643370" y="4532630"/>
            <a:ext cx="1622425" cy="1505585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7"/>
          <a:stretch>
            <a:fillRect/>
          </a:stretch>
        </p:blipFill>
        <p:spPr>
          <a:xfrm>
            <a:off x="8668385" y="4532630"/>
            <a:ext cx="1587500" cy="150495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右箭头 37"/>
          <p:cNvSpPr/>
          <p:nvPr>
            <p:custDataLst>
              <p:tags r:id="rId21"/>
            </p:custDataLst>
          </p:nvPr>
        </p:nvSpPr>
        <p:spPr>
          <a:xfrm>
            <a:off x="8314690" y="3537585"/>
            <a:ext cx="298450" cy="25590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>
            <p:custDataLst>
              <p:tags r:id="rId22"/>
            </p:custDataLst>
          </p:nvPr>
        </p:nvSpPr>
        <p:spPr>
          <a:xfrm>
            <a:off x="8317865" y="5162550"/>
            <a:ext cx="298450" cy="25590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10212070" y="4018915"/>
            <a:ext cx="4794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</a:rPr>
              <a:t>语义修复</a:t>
            </a:r>
          </a:p>
        </p:txBody>
      </p:sp>
      <p:sp>
        <p:nvSpPr>
          <p:cNvPr id="42" name="文本框 41"/>
          <p:cNvSpPr txBox="1"/>
          <p:nvPr>
            <p:custDataLst>
              <p:tags r:id="rId24"/>
            </p:custDataLst>
          </p:nvPr>
        </p:nvSpPr>
        <p:spPr>
          <a:xfrm>
            <a:off x="7696835" y="2491105"/>
            <a:ext cx="16351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未出山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冲积带</a:t>
            </a:r>
          </a:p>
        </p:txBody>
      </p:sp>
      <p:sp>
        <p:nvSpPr>
          <p:cNvPr id="43" name="文本框 42"/>
          <p:cNvSpPr txBox="1"/>
          <p:nvPr>
            <p:custDataLst>
              <p:tags r:id="rId25"/>
            </p:custDataLst>
          </p:nvPr>
        </p:nvSpPr>
        <p:spPr>
          <a:xfrm>
            <a:off x="7468870" y="6164580"/>
            <a:ext cx="20916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平原中无山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冲积带</a:t>
            </a:r>
          </a:p>
        </p:txBody>
      </p:sp>
      <p:sp>
        <p:nvSpPr>
          <p:cNvPr id="58" name="标题 3"/>
          <p:cNvSpPr>
            <a:spLocks noGrp="1"/>
          </p:cNvSpPr>
          <p:nvPr>
            <p:custDataLst>
              <p:tags r:id="rId26"/>
            </p:custDataLst>
          </p:nvPr>
        </p:nvSpPr>
        <p:spPr>
          <a:xfrm rot="10800000" flipV="1">
            <a:off x="-2" y="0"/>
            <a:ext cx="4114801" cy="619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Calibri" panose="020F0502020204030204" charset="0"/>
                <a:ea typeface="+mn-ea"/>
                <a:cs typeface="Calibri" panose="020F0502020204030204" charset="0"/>
              </a:defRPr>
            </a:lvl1pPr>
          </a:lstStyle>
          <a:p>
            <a:r>
              <a:rPr lang="zh-CN"/>
              <a:t>冲积扇小论文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/>
          <p:nvPr>
            <p:custDataLst>
              <p:tags r:id="rId1"/>
            </p:custDataLst>
          </p:nvPr>
        </p:nvSpPr>
        <p:spPr>
          <a:xfrm rot="10800000" flipV="1">
            <a:off x="1582101" y="894398"/>
            <a:ext cx="3086101" cy="46440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Calibri" panose="020F0502020204030204" charset="0"/>
                <a:ea typeface="+mj-ea"/>
                <a:cs typeface="Calibri" panose="020F0502020204030204" charset="0"/>
              </a:defRPr>
            </a:lvl1pPr>
          </a:lstStyle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总结与展望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787083" y="807085"/>
            <a:ext cx="3880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仍存在的问题：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307715" y="2302510"/>
            <a:ext cx="2356485" cy="199644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973455" y="1267460"/>
            <a:ext cx="10069195" cy="12846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altLang="zh-CN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考虑到冲积扇的地貌内涵，针对其地形地貌结构（顶点、扇区、扇缘等），以划分出</a:t>
            </a:r>
            <a:r>
              <a:rPr lang="zh-CN" altLang="zh-CN" sz="2000" b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完整的冲积扇地貌个体</a:t>
            </a:r>
            <a:r>
              <a:rPr lang="zh-CN" altLang="zh-CN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为目标继续改进和完善。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307715" y="4442460"/>
            <a:ext cx="2356485" cy="19958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040755" y="2302510"/>
            <a:ext cx="2557145" cy="19970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040755" y="4442460"/>
            <a:ext cx="2531745" cy="1995805"/>
          </a:xfrm>
          <a:prstGeom prst="rect">
            <a:avLst/>
          </a:prstGeom>
        </p:spPr>
      </p:pic>
      <p:sp>
        <p:nvSpPr>
          <p:cNvPr id="40" name="文本框 39"/>
          <p:cNvSpPr txBox="1"/>
          <p:nvPr>
            <p:custDataLst>
              <p:tags r:id="rId8"/>
            </p:custDataLst>
          </p:nvPr>
        </p:nvSpPr>
        <p:spPr>
          <a:xfrm>
            <a:off x="2641600" y="2701925"/>
            <a:ext cx="4794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沟谷修复</a:t>
            </a:r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8815705" y="2701925"/>
            <a:ext cx="4794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扇面残山</a:t>
            </a:r>
          </a:p>
        </p:txBody>
      </p: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2641600" y="4829810"/>
            <a:ext cx="4794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汇水信息</a:t>
            </a:r>
          </a:p>
        </p:txBody>
      </p: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8815705" y="4691380"/>
            <a:ext cx="4794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个体扇划分</a:t>
            </a:r>
          </a:p>
        </p:txBody>
      </p:sp>
      <p:sp>
        <p:nvSpPr>
          <p:cNvPr id="58" name="标题 3"/>
          <p:cNvSpPr>
            <a:spLocks noGrp="1"/>
          </p:cNvSpPr>
          <p:nvPr>
            <p:custDataLst>
              <p:tags r:id="rId12"/>
            </p:custDataLst>
          </p:nvPr>
        </p:nvSpPr>
        <p:spPr>
          <a:xfrm rot="10800000" flipV="1">
            <a:off x="-2" y="0"/>
            <a:ext cx="4114801" cy="619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Calibri" panose="020F0502020204030204" charset="0"/>
                <a:ea typeface="+mn-ea"/>
                <a:cs typeface="Calibri" panose="020F0502020204030204" charset="0"/>
              </a:defRPr>
            </a:lvl1pPr>
          </a:lstStyle>
          <a:p>
            <a:r>
              <a:rPr lang="zh-CN"/>
              <a:t>冲积扇小论文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 rot="10800000" flipV="1">
            <a:off x="-2" y="0"/>
            <a:ext cx="4114801" cy="619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Calibri" panose="020F0502020204030204" charset="0"/>
                <a:ea typeface="+mn-ea"/>
                <a:cs typeface="Calibri" panose="020F0502020204030204" charset="0"/>
              </a:defRPr>
            </a:lvl1pPr>
          </a:lstStyle>
          <a:p>
            <a:r>
              <a:rPr lang="zh-CN"/>
              <a:t>冲积扇小论文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787083" y="807085"/>
            <a:ext cx="3880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沟谷修复：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973455" y="1267460"/>
            <a:ext cx="10720705" cy="12846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提取冲积扇顶点（</a:t>
            </a:r>
            <a:r>
              <a:rPr lang="en-US" altLang="zh-CN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Apex</a:t>
            </a:r>
            <a:r>
              <a:rPr lang="zh-CN" altLang="en-US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）是划分冲积扇、分析冲积扇地形地貌特征的重要一步。要想得到准确的顶点，就必须有一个良好的山体边界。现有的边界过细，会存在一些延伸进山中的沟谷，因此需要进行修复。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30910" y="3285490"/>
            <a:ext cx="4194810" cy="23380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787390" y="2617470"/>
            <a:ext cx="2611120" cy="16236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8648700" y="2552065"/>
            <a:ext cx="2803525" cy="17849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26575" y="2917190"/>
            <a:ext cx="709930" cy="368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/>
              <a:t>面积</a:t>
            </a: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9773285" y="3429000"/>
            <a:ext cx="1021080" cy="368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/>
              <a:t>点位置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10200005" y="2910840"/>
            <a:ext cx="247650" cy="9271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>
            <p:custDataLst>
              <p:tags r:id="rId8"/>
            </p:custDataLst>
          </p:nvPr>
        </p:nvCxnSpPr>
        <p:spPr>
          <a:xfrm flipH="1">
            <a:off x="10695940" y="2981960"/>
            <a:ext cx="368935" cy="39624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787390" y="4556760"/>
            <a:ext cx="2611755" cy="15919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48700" y="4556760"/>
            <a:ext cx="2971800" cy="1497330"/>
          </a:xfrm>
          <a:prstGeom prst="rect">
            <a:avLst/>
          </a:prstGeom>
        </p:spPr>
      </p:pic>
      <p:sp>
        <p:nvSpPr>
          <p:cNvPr id="20" name="右箭头 19"/>
          <p:cNvSpPr/>
          <p:nvPr>
            <p:custDataLst>
              <p:tags r:id="rId11"/>
            </p:custDataLst>
          </p:nvPr>
        </p:nvSpPr>
        <p:spPr>
          <a:xfrm>
            <a:off x="8399145" y="3285490"/>
            <a:ext cx="330200" cy="2794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>
            <p:custDataLst>
              <p:tags r:id="rId12"/>
            </p:custDataLst>
          </p:nvPr>
        </p:nvSpPr>
        <p:spPr>
          <a:xfrm rot="8280000">
            <a:off x="8347710" y="4298315"/>
            <a:ext cx="330200" cy="2794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>
            <p:custDataLst>
              <p:tags r:id="rId13"/>
            </p:custDataLst>
          </p:nvPr>
        </p:nvSpPr>
        <p:spPr>
          <a:xfrm>
            <a:off x="8398510" y="5212715"/>
            <a:ext cx="330200" cy="2794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JhNjViMmVhMjgzYTBjZTY1ZTJjZWNjYTI4OTk5MT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698.0346456692914,&quot;width&quot;:3164.5181102362203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698.0346456692914,&quot;width&quot;:3164.5181102362203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799.99842519685,&quot;width&quot;:19200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616</Words>
  <Application>Microsoft Office PowerPoint</Application>
  <PresentationFormat>宽屏</PresentationFormat>
  <Paragraphs>113</Paragraphs>
  <Slides>11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Microsoft YaHei Regular</vt:lpstr>
      <vt:lpstr>等线</vt:lpstr>
      <vt:lpstr>等线 Light</vt:lpstr>
      <vt:lpstr>微软雅黑</vt:lpstr>
      <vt:lpstr>Arial</vt:lpstr>
      <vt:lpstr>Calibri</vt:lpstr>
      <vt:lpstr>Calibri Light</vt:lpstr>
      <vt:lpstr>Wingdings</vt:lpstr>
      <vt:lpstr>Office 主题​​</vt:lpstr>
      <vt:lpstr>1_Office 主题​​</vt:lpstr>
      <vt:lpstr>PowerPoint 演示文稿</vt:lpstr>
      <vt:lpstr>近期工作</vt:lpstr>
      <vt:lpstr>DDE-AGU宣传材料</vt:lpstr>
      <vt:lpstr>冲积扇小论文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Chen Yuzhou</cp:lastModifiedBy>
  <cp:revision>334</cp:revision>
  <dcterms:created xsi:type="dcterms:W3CDTF">2019-06-19T02:08:00Z</dcterms:created>
  <dcterms:modified xsi:type="dcterms:W3CDTF">2024-04-11T08:33:56Z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338EF60BC9D042EB97CFAFEC0CDF4258_13</vt:lpwstr>
  </property>
</Properties>
</file>